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 id="2147483719" r:id="rId6"/>
    <p:sldMasterId id="2147483731" r:id="rId7"/>
    <p:sldMasterId id="2147483743" r:id="rId8"/>
    <p:sldMasterId id="2147483755" r:id="rId9"/>
    <p:sldMasterId id="2147483767" r:id="rId10"/>
  </p:sldMasterIdLst>
  <p:sldIdLst>
    <p:sldId id="259" r:id="rId11"/>
    <p:sldId id="262" r:id="rId12"/>
    <p:sldId id="265" r:id="rId13"/>
    <p:sldId id="268" r:id="rId14"/>
    <p:sldId id="271" r:id="rId15"/>
    <p:sldId id="274" r:id="rId16"/>
    <p:sldId id="277" r:id="rId17"/>
    <p:sldId id="280" r:id="rId18"/>
    <p:sldId id="283" r:id="rId19"/>
    <p:sldId id="286" r:id="rId20"/>
    <p:sldId id="292" r:id="rId21"/>
    <p:sldId id="295" r:id="rId22"/>
    <p:sldId id="755" r:id="rId23"/>
    <p:sldId id="298" r:id="rId24"/>
    <p:sldId id="301" r:id="rId25"/>
    <p:sldId id="304" r:id="rId26"/>
    <p:sldId id="307" r:id="rId27"/>
    <p:sldId id="749" r:id="rId28"/>
    <p:sldId id="750" r:id="rId29"/>
    <p:sldId id="752" r:id="rId30"/>
    <p:sldId id="753" r:id="rId31"/>
    <p:sldId id="756" r:id="rId32"/>
    <p:sldId id="757" r:id="rId33"/>
    <p:sldId id="310" r:id="rId34"/>
    <p:sldId id="313" r:id="rId35"/>
    <p:sldId id="316" r:id="rId36"/>
    <p:sldId id="319" r:id="rId37"/>
    <p:sldId id="322" r:id="rId38"/>
    <p:sldId id="325" r:id="rId39"/>
    <p:sldId id="328" r:id="rId40"/>
    <p:sldId id="331" r:id="rId41"/>
    <p:sldId id="334" r:id="rId42"/>
    <p:sldId id="337" r:id="rId43"/>
    <p:sldId id="340" r:id="rId44"/>
    <p:sldId id="343" r:id="rId45"/>
    <p:sldId id="346" r:id="rId46"/>
    <p:sldId id="349" r:id="rId47"/>
    <p:sldId id="352" r:id="rId48"/>
    <p:sldId id="355" r:id="rId49"/>
    <p:sldId id="358" r:id="rId50"/>
    <p:sldId id="361" r:id="rId51"/>
    <p:sldId id="364" r:id="rId52"/>
    <p:sldId id="367" r:id="rId53"/>
    <p:sldId id="370" r:id="rId54"/>
    <p:sldId id="373" r:id="rId55"/>
    <p:sldId id="376" r:id="rId56"/>
    <p:sldId id="379" r:id="rId57"/>
    <p:sldId id="382" r:id="rId58"/>
    <p:sldId id="385" r:id="rId59"/>
    <p:sldId id="388" r:id="rId60"/>
    <p:sldId id="391" r:id="rId61"/>
    <p:sldId id="394" r:id="rId62"/>
    <p:sldId id="397" r:id="rId63"/>
    <p:sldId id="400" r:id="rId64"/>
    <p:sldId id="403" r:id="rId65"/>
    <p:sldId id="406" r:id="rId66"/>
    <p:sldId id="409" r:id="rId67"/>
    <p:sldId id="412" r:id="rId68"/>
    <p:sldId id="415" r:id="rId69"/>
    <p:sldId id="418" r:id="rId70"/>
    <p:sldId id="421" r:id="rId71"/>
    <p:sldId id="424" r:id="rId72"/>
    <p:sldId id="427" r:id="rId73"/>
    <p:sldId id="430" r:id="rId74"/>
    <p:sldId id="433" r:id="rId75"/>
    <p:sldId id="436" r:id="rId76"/>
    <p:sldId id="769" r:id="rId77"/>
    <p:sldId id="768" r:id="rId78"/>
    <p:sldId id="439" r:id="rId79"/>
    <p:sldId id="442" r:id="rId80"/>
    <p:sldId id="445" r:id="rId81"/>
    <p:sldId id="448" r:id="rId82"/>
    <p:sldId id="451" r:id="rId83"/>
    <p:sldId id="454" r:id="rId84"/>
    <p:sldId id="457" r:id="rId85"/>
    <p:sldId id="460" r:id="rId86"/>
    <p:sldId id="463" r:id="rId87"/>
    <p:sldId id="466" r:id="rId88"/>
    <p:sldId id="469" r:id="rId89"/>
    <p:sldId id="472" r:id="rId90"/>
    <p:sldId id="475" r:id="rId91"/>
    <p:sldId id="284" r:id="rId92"/>
    <p:sldId id="481" r:id="rId93"/>
    <p:sldId id="484" r:id="rId94"/>
    <p:sldId id="487" r:id="rId95"/>
    <p:sldId id="490" r:id="rId96"/>
    <p:sldId id="493" r:id="rId97"/>
    <p:sldId id="496" r:id="rId98"/>
    <p:sldId id="499" r:id="rId99"/>
    <p:sldId id="502" r:id="rId100"/>
    <p:sldId id="505" r:id="rId101"/>
    <p:sldId id="508" r:id="rId102"/>
    <p:sldId id="511" r:id="rId103"/>
    <p:sldId id="514" r:id="rId104"/>
    <p:sldId id="517" r:id="rId105"/>
    <p:sldId id="520" r:id="rId106"/>
    <p:sldId id="523" r:id="rId107"/>
    <p:sldId id="526" r:id="rId108"/>
    <p:sldId id="529" r:id="rId109"/>
    <p:sldId id="532" r:id="rId110"/>
    <p:sldId id="535" r:id="rId111"/>
    <p:sldId id="538" r:id="rId112"/>
    <p:sldId id="541" r:id="rId113"/>
    <p:sldId id="544" r:id="rId114"/>
    <p:sldId id="547" r:id="rId115"/>
    <p:sldId id="703" r:id="rId116"/>
    <p:sldId id="706" r:id="rId117"/>
    <p:sldId id="709" r:id="rId118"/>
    <p:sldId id="712" r:id="rId119"/>
    <p:sldId id="715" r:id="rId120"/>
    <p:sldId id="718" r:id="rId121"/>
    <p:sldId id="721" r:id="rId122"/>
    <p:sldId id="724" r:id="rId123"/>
    <p:sldId id="727" r:id="rId124"/>
    <p:sldId id="730" r:id="rId125"/>
    <p:sldId id="733" r:id="rId126"/>
    <p:sldId id="736" r:id="rId127"/>
    <p:sldId id="739" r:id="rId128"/>
    <p:sldId id="742" r:id="rId129"/>
    <p:sldId id="745" r:id="rId130"/>
    <p:sldId id="748" r:id="rId131"/>
    <p:sldId id="550" r:id="rId132"/>
    <p:sldId id="553" r:id="rId133"/>
    <p:sldId id="556" r:id="rId134"/>
    <p:sldId id="559" r:id="rId135"/>
    <p:sldId id="562" r:id="rId136"/>
    <p:sldId id="565" r:id="rId137"/>
    <p:sldId id="568" r:id="rId138"/>
    <p:sldId id="571" r:id="rId139"/>
    <p:sldId id="574" r:id="rId140"/>
    <p:sldId id="577" r:id="rId141"/>
    <p:sldId id="580" r:id="rId142"/>
    <p:sldId id="583" r:id="rId143"/>
    <p:sldId id="586" r:id="rId144"/>
    <p:sldId id="589" r:id="rId145"/>
    <p:sldId id="592" r:id="rId146"/>
    <p:sldId id="595" r:id="rId147"/>
    <p:sldId id="598" r:id="rId148"/>
    <p:sldId id="601" r:id="rId149"/>
    <p:sldId id="604" r:id="rId150"/>
    <p:sldId id="607" r:id="rId151"/>
    <p:sldId id="610" r:id="rId152"/>
    <p:sldId id="613" r:id="rId153"/>
    <p:sldId id="616" r:id="rId154"/>
    <p:sldId id="619" r:id="rId155"/>
    <p:sldId id="622" r:id="rId156"/>
    <p:sldId id="276" r:id="rId157"/>
    <p:sldId id="628" r:id="rId158"/>
    <p:sldId id="637" r:id="rId159"/>
    <p:sldId id="640" r:id="rId160"/>
    <p:sldId id="643" r:id="rId161"/>
    <p:sldId id="646" r:id="rId162"/>
    <p:sldId id="754" r:id="rId163"/>
    <p:sldId id="631" r:id="rId164"/>
    <p:sldId id="634" r:id="rId165"/>
    <p:sldId id="649" r:id="rId166"/>
    <p:sldId id="652" r:id="rId167"/>
    <p:sldId id="655" r:id="rId168"/>
    <p:sldId id="658" r:id="rId169"/>
    <p:sldId id="661" r:id="rId170"/>
    <p:sldId id="664" r:id="rId171"/>
    <p:sldId id="667" r:id="rId172"/>
    <p:sldId id="670" r:id="rId173"/>
    <p:sldId id="758" r:id="rId174"/>
    <p:sldId id="759" r:id="rId175"/>
    <p:sldId id="760" r:id="rId176"/>
    <p:sldId id="764" r:id="rId177"/>
    <p:sldId id="765" r:id="rId178"/>
    <p:sldId id="762" r:id="rId179"/>
    <p:sldId id="766" r:id="rId180"/>
    <p:sldId id="673" r:id="rId181"/>
    <p:sldId id="676" r:id="rId182"/>
    <p:sldId id="679" r:id="rId183"/>
    <p:sldId id="682" r:id="rId184"/>
    <p:sldId id="685" r:id="rId185"/>
    <p:sldId id="688" r:id="rId186"/>
    <p:sldId id="273" r:id="rId187"/>
    <p:sldId id="694" r:id="rId188"/>
    <p:sldId id="697" r:id="rId189"/>
    <p:sldId id="767" r:id="rId190"/>
    <p:sldId id="700" r:id="rId191"/>
  </p:sldIdLst>
  <p:sldSz cx="12192000" cy="6858000"/>
  <p:notesSz cx="6858000" cy="9144000"/>
  <p:custDataLst>
    <p:tags r:id="rId19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zione" id="{F2688F5D-20E1-43CC-A012-5DBA6C00CE75}">
          <p14:sldIdLst>
            <p14:sldId id="259"/>
            <p14:sldId id="262"/>
            <p14:sldId id="265"/>
            <p14:sldId id="268"/>
            <p14:sldId id="271"/>
            <p14:sldId id="274"/>
            <p14:sldId id="277"/>
            <p14:sldId id="280"/>
            <p14:sldId id="283"/>
            <p14:sldId id="286"/>
            <p14:sldId id="292"/>
            <p14:sldId id="295"/>
            <p14:sldId id="755"/>
            <p14:sldId id="298"/>
            <p14:sldId id="301"/>
            <p14:sldId id="304"/>
            <p14:sldId id="307"/>
            <p14:sldId id="749"/>
            <p14:sldId id="750"/>
            <p14:sldId id="752"/>
            <p14:sldId id="753"/>
            <p14:sldId id="756"/>
            <p14:sldId id="757"/>
          </p14:sldIdLst>
        </p14:section>
        <p14:section name="Tecnologie" id="{898EF306-48A3-4438-A19C-FE584324FBE0}">
          <p14:sldIdLst>
            <p14:sldId id="310"/>
            <p14:sldId id="313"/>
            <p14:sldId id="316"/>
            <p14:sldId id="319"/>
            <p14:sldId id="322"/>
            <p14:sldId id="325"/>
            <p14:sldId id="328"/>
            <p14:sldId id="331"/>
            <p14:sldId id="334"/>
            <p14:sldId id="337"/>
            <p14:sldId id="340"/>
            <p14:sldId id="343"/>
            <p14:sldId id="346"/>
            <p14:sldId id="349"/>
            <p14:sldId id="352"/>
            <p14:sldId id="355"/>
            <p14:sldId id="358"/>
            <p14:sldId id="361"/>
            <p14:sldId id="364"/>
            <p14:sldId id="367"/>
            <p14:sldId id="370"/>
            <p14:sldId id="373"/>
            <p14:sldId id="376"/>
            <p14:sldId id="379"/>
            <p14:sldId id="382"/>
            <p14:sldId id="385"/>
            <p14:sldId id="388"/>
            <p14:sldId id="391"/>
            <p14:sldId id="394"/>
            <p14:sldId id="397"/>
            <p14:sldId id="400"/>
            <p14:sldId id="403"/>
            <p14:sldId id="406"/>
            <p14:sldId id="409"/>
            <p14:sldId id="412"/>
            <p14:sldId id="415"/>
            <p14:sldId id="418"/>
            <p14:sldId id="421"/>
          </p14:sldIdLst>
        </p14:section>
        <p14:section name="Threat Analysis" id="{0194F759-15DB-459C-9E29-3C27B5B1090A}">
          <p14:sldIdLst>
            <p14:sldId id="424"/>
            <p14:sldId id="427"/>
            <p14:sldId id="430"/>
            <p14:sldId id="433"/>
            <p14:sldId id="436"/>
            <p14:sldId id="769"/>
            <p14:sldId id="768"/>
          </p14:sldIdLst>
        </p14:section>
        <p14:section name="Controlli AC" id="{16446FF9-DCEB-47F4-A3B1-1185AEF857B8}">
          <p14:sldIdLst>
            <p14:sldId id="439"/>
            <p14:sldId id="442"/>
            <p14:sldId id="445"/>
            <p14:sldId id="448"/>
            <p14:sldId id="451"/>
            <p14:sldId id="454"/>
            <p14:sldId id="457"/>
            <p14:sldId id="460"/>
            <p14:sldId id="463"/>
            <p14:sldId id="466"/>
            <p14:sldId id="469"/>
            <p14:sldId id="472"/>
            <p14:sldId id="475"/>
            <p14:sldId id="284"/>
            <p14:sldId id="481"/>
            <p14:sldId id="484"/>
            <p14:sldId id="487"/>
            <p14:sldId id="490"/>
            <p14:sldId id="493"/>
            <p14:sldId id="496"/>
            <p14:sldId id="499"/>
          </p14:sldIdLst>
        </p14:section>
        <p14:section name="Controlli IA" id="{D1C21217-F94F-4419-A3E0-666E9EAE7A82}">
          <p14:sldIdLst>
            <p14:sldId id="502"/>
            <p14:sldId id="505"/>
            <p14:sldId id="508"/>
            <p14:sldId id="511"/>
            <p14:sldId id="514"/>
            <p14:sldId id="517"/>
            <p14:sldId id="520"/>
            <p14:sldId id="523"/>
            <p14:sldId id="526"/>
            <p14:sldId id="529"/>
            <p14:sldId id="532"/>
            <p14:sldId id="535"/>
            <p14:sldId id="538"/>
            <p14:sldId id="541"/>
            <p14:sldId id="544"/>
            <p14:sldId id="547"/>
          </p14:sldIdLst>
        </p14:section>
        <p14:section name="Controlli AU" id="{A9B2EE1E-BB16-4EF9-9ACF-0EE5D9042F83}">
          <p14:sldIdLst>
            <p14:sldId id="703"/>
            <p14:sldId id="706"/>
            <p14:sldId id="709"/>
            <p14:sldId id="712"/>
            <p14:sldId id="715"/>
            <p14:sldId id="718"/>
            <p14:sldId id="721"/>
            <p14:sldId id="724"/>
            <p14:sldId id="727"/>
            <p14:sldId id="730"/>
            <p14:sldId id="733"/>
            <p14:sldId id="736"/>
            <p14:sldId id="739"/>
            <p14:sldId id="742"/>
            <p14:sldId id="745"/>
            <p14:sldId id="748"/>
          </p14:sldIdLst>
        </p14:section>
        <p14:section name="Controlli SC" id="{EE3B05AA-A840-4EA5-8DD2-EE476AEEE3A8}">
          <p14:sldIdLst>
            <p14:sldId id="550"/>
            <p14:sldId id="553"/>
            <p14:sldId id="556"/>
            <p14:sldId id="559"/>
            <p14:sldId id="562"/>
            <p14:sldId id="565"/>
            <p14:sldId id="568"/>
            <p14:sldId id="571"/>
            <p14:sldId id="574"/>
            <p14:sldId id="577"/>
            <p14:sldId id="580"/>
            <p14:sldId id="583"/>
            <p14:sldId id="586"/>
            <p14:sldId id="589"/>
            <p14:sldId id="592"/>
            <p14:sldId id="595"/>
            <p14:sldId id="598"/>
            <p14:sldId id="601"/>
            <p14:sldId id="604"/>
            <p14:sldId id="607"/>
            <p14:sldId id="610"/>
          </p14:sldIdLst>
        </p14:section>
        <p14:section name="Controlli CP" id="{D8060B0E-13BF-4E99-917C-FA9C3515937E}">
          <p14:sldIdLst>
            <p14:sldId id="613"/>
            <p14:sldId id="616"/>
            <p14:sldId id="619"/>
            <p14:sldId id="622"/>
            <p14:sldId id="276"/>
            <p14:sldId id="628"/>
            <p14:sldId id="637"/>
            <p14:sldId id="640"/>
            <p14:sldId id="643"/>
            <p14:sldId id="646"/>
            <p14:sldId id="754"/>
            <p14:sldId id="631"/>
            <p14:sldId id="634"/>
            <p14:sldId id="649"/>
            <p14:sldId id="652"/>
            <p14:sldId id="655"/>
            <p14:sldId id="658"/>
            <p14:sldId id="661"/>
            <p14:sldId id="664"/>
            <p14:sldId id="667"/>
            <p14:sldId id="670"/>
          </p14:sldIdLst>
        </p14:section>
        <p14:section name="Image Vulnerabilities Scanning" id="{CB8EA566-7BA2-4021-B6AC-3B877DF0A591}">
          <p14:sldIdLst>
            <p14:sldId id="758"/>
            <p14:sldId id="759"/>
            <p14:sldId id="760"/>
            <p14:sldId id="764"/>
            <p14:sldId id="765"/>
            <p14:sldId id="762"/>
            <p14:sldId id="766"/>
          </p14:sldIdLst>
        </p14:section>
        <p14:section name="Penetration Testing" id="{9A605106-7E04-4F80-8411-98B892BED2D7}">
          <p14:sldIdLst>
            <p14:sldId id="673"/>
            <p14:sldId id="676"/>
            <p14:sldId id="679"/>
            <p14:sldId id="682"/>
            <p14:sldId id="685"/>
            <p14:sldId id="688"/>
            <p14:sldId id="273"/>
            <p14:sldId id="694"/>
            <p14:sldId id="697"/>
            <p14:sldId id="767"/>
            <p14:sldId id="7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p:restoredTop sz="96247" autoAdjust="0"/>
  </p:normalViewPr>
  <p:slideViewPr>
    <p:cSldViewPr>
      <p:cViewPr>
        <p:scale>
          <a:sx n="100" d="100"/>
          <a:sy n="100" d="100"/>
        </p:scale>
        <p:origin x="852" y="240"/>
      </p:cViewPr>
      <p:guideLst/>
    </p:cSldViewPr>
  </p:slideViewPr>
  <p:notesTextViewPr>
    <p:cViewPr>
      <p:scale>
        <a:sx n="3" d="2"/>
        <a:sy n="3" d="2"/>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slide" Target="slides/slide128.xml"/><Relationship Id="rId159" Type="http://schemas.openxmlformats.org/officeDocument/2006/relationships/slide" Target="slides/slide149.xml"/><Relationship Id="rId170" Type="http://schemas.openxmlformats.org/officeDocument/2006/relationships/slide" Target="slides/slide160.xml"/><Relationship Id="rId191" Type="http://schemas.openxmlformats.org/officeDocument/2006/relationships/slide" Target="slides/slide181.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slide" Target="slides/slide118.xml"/><Relationship Id="rId149" Type="http://schemas.openxmlformats.org/officeDocument/2006/relationships/slide" Target="slides/slide139.xml"/><Relationship Id="rId5" Type="http://schemas.openxmlformats.org/officeDocument/2006/relationships/slideMaster" Target="slideMasters/slideMaster5.xml"/><Relationship Id="rId95" Type="http://schemas.openxmlformats.org/officeDocument/2006/relationships/slide" Target="slides/slide85.xml"/><Relationship Id="rId160" Type="http://schemas.openxmlformats.org/officeDocument/2006/relationships/slide" Target="slides/slide150.xml"/><Relationship Id="rId181" Type="http://schemas.openxmlformats.org/officeDocument/2006/relationships/slide" Target="slides/slide171.xml"/><Relationship Id="rId22" Type="http://schemas.openxmlformats.org/officeDocument/2006/relationships/slide" Target="slides/slide12.xml"/><Relationship Id="rId43" Type="http://schemas.openxmlformats.org/officeDocument/2006/relationships/slide" Target="slides/slide33.xml"/><Relationship Id="rId64" Type="http://schemas.openxmlformats.org/officeDocument/2006/relationships/slide" Target="slides/slide54.xml"/><Relationship Id="rId118" Type="http://schemas.openxmlformats.org/officeDocument/2006/relationships/slide" Target="slides/slide108.xml"/><Relationship Id="rId139" Type="http://schemas.openxmlformats.org/officeDocument/2006/relationships/slide" Target="slides/slide129.xml"/><Relationship Id="rId85" Type="http://schemas.openxmlformats.org/officeDocument/2006/relationships/slide" Target="slides/slide75.xml"/><Relationship Id="rId150" Type="http://schemas.openxmlformats.org/officeDocument/2006/relationships/slide" Target="slides/slide140.xml"/><Relationship Id="rId171" Type="http://schemas.openxmlformats.org/officeDocument/2006/relationships/slide" Target="slides/slide161.xml"/><Relationship Id="rId192" Type="http://schemas.openxmlformats.org/officeDocument/2006/relationships/tags" Target="tags/tag1.xml"/><Relationship Id="rId12" Type="http://schemas.openxmlformats.org/officeDocument/2006/relationships/slide" Target="slides/slide2.xml"/><Relationship Id="rId33" Type="http://schemas.openxmlformats.org/officeDocument/2006/relationships/slide" Target="slides/slide23.xml"/><Relationship Id="rId108" Type="http://schemas.openxmlformats.org/officeDocument/2006/relationships/slide" Target="slides/slide98.xml"/><Relationship Id="rId129" Type="http://schemas.openxmlformats.org/officeDocument/2006/relationships/slide" Target="slides/slide119.xml"/><Relationship Id="rId54" Type="http://schemas.openxmlformats.org/officeDocument/2006/relationships/slide" Target="slides/slide44.xml"/><Relationship Id="rId75" Type="http://schemas.openxmlformats.org/officeDocument/2006/relationships/slide" Target="slides/slide65.xml"/><Relationship Id="rId96" Type="http://schemas.openxmlformats.org/officeDocument/2006/relationships/slide" Target="slides/slide86.xml"/><Relationship Id="rId140" Type="http://schemas.openxmlformats.org/officeDocument/2006/relationships/slide" Target="slides/slide130.xml"/><Relationship Id="rId161" Type="http://schemas.openxmlformats.org/officeDocument/2006/relationships/slide" Target="slides/slide151.xml"/><Relationship Id="rId182" Type="http://schemas.openxmlformats.org/officeDocument/2006/relationships/slide" Target="slides/slide172.xml"/><Relationship Id="rId6" Type="http://schemas.openxmlformats.org/officeDocument/2006/relationships/slideMaster" Target="slideMasters/slideMaster6.xml"/><Relationship Id="rId23" Type="http://schemas.openxmlformats.org/officeDocument/2006/relationships/slide" Target="slides/slide13.xml"/><Relationship Id="rId119" Type="http://schemas.openxmlformats.org/officeDocument/2006/relationships/slide" Target="slides/slide109.xml"/><Relationship Id="rId44" Type="http://schemas.openxmlformats.org/officeDocument/2006/relationships/slide" Target="slides/slide34.xml"/><Relationship Id="rId65" Type="http://schemas.openxmlformats.org/officeDocument/2006/relationships/slide" Target="slides/slide55.xml"/><Relationship Id="rId86" Type="http://schemas.openxmlformats.org/officeDocument/2006/relationships/slide" Target="slides/slide76.xml"/><Relationship Id="rId130" Type="http://schemas.openxmlformats.org/officeDocument/2006/relationships/slide" Target="slides/slide120.xml"/><Relationship Id="rId151" Type="http://schemas.openxmlformats.org/officeDocument/2006/relationships/slide" Target="slides/slide141.xml"/><Relationship Id="rId172" Type="http://schemas.openxmlformats.org/officeDocument/2006/relationships/slide" Target="slides/slide162.xml"/><Relationship Id="rId193" Type="http://schemas.openxmlformats.org/officeDocument/2006/relationships/presProps" Target="presProps.xml"/><Relationship Id="rId13" Type="http://schemas.openxmlformats.org/officeDocument/2006/relationships/slide" Target="slides/slide3.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slide" Target="slides/slide131.xml"/><Relationship Id="rId146" Type="http://schemas.openxmlformats.org/officeDocument/2006/relationships/slide" Target="slides/slide136.xml"/><Relationship Id="rId167" Type="http://schemas.openxmlformats.org/officeDocument/2006/relationships/slide" Target="slides/slide157.xml"/><Relationship Id="rId188" Type="http://schemas.openxmlformats.org/officeDocument/2006/relationships/slide" Target="slides/slide178.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162" Type="http://schemas.openxmlformats.org/officeDocument/2006/relationships/slide" Target="slides/slide152.xml"/><Relationship Id="rId183" Type="http://schemas.openxmlformats.org/officeDocument/2006/relationships/slide" Target="slides/slide173.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157" Type="http://schemas.openxmlformats.org/officeDocument/2006/relationships/slide" Target="slides/slide147.xml"/><Relationship Id="rId178" Type="http://schemas.openxmlformats.org/officeDocument/2006/relationships/slide" Target="slides/slide168.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slide" Target="slides/slide142.xml"/><Relationship Id="rId173" Type="http://schemas.openxmlformats.org/officeDocument/2006/relationships/slide" Target="slides/slide163.xml"/><Relationship Id="rId194" Type="http://schemas.openxmlformats.org/officeDocument/2006/relationships/viewProps" Target="viewProps.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slide" Target="slides/slide158.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slide" Target="slides/slide153.xml"/><Relationship Id="rId184" Type="http://schemas.openxmlformats.org/officeDocument/2006/relationships/slide" Target="slides/slide174.xml"/><Relationship Id="rId189" Type="http://schemas.openxmlformats.org/officeDocument/2006/relationships/slide" Target="slides/slide179.xml"/><Relationship Id="rId3" Type="http://schemas.openxmlformats.org/officeDocument/2006/relationships/slideMaster" Target="slideMasters/slideMaster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 Id="rId174" Type="http://schemas.openxmlformats.org/officeDocument/2006/relationships/slide" Target="slides/slide164.xml"/><Relationship Id="rId179" Type="http://schemas.openxmlformats.org/officeDocument/2006/relationships/slide" Target="slides/slide169.xml"/><Relationship Id="rId195" Type="http://schemas.openxmlformats.org/officeDocument/2006/relationships/theme" Target="theme/theme1.xml"/><Relationship Id="rId190" Type="http://schemas.openxmlformats.org/officeDocument/2006/relationships/slide" Target="slides/slide180.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10.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slide" Target="slides/slide133.xml"/><Relationship Id="rId148" Type="http://schemas.openxmlformats.org/officeDocument/2006/relationships/slide" Target="slides/slide138.xml"/><Relationship Id="rId164" Type="http://schemas.openxmlformats.org/officeDocument/2006/relationships/slide" Target="slides/slide154.xml"/><Relationship Id="rId169" Type="http://schemas.openxmlformats.org/officeDocument/2006/relationships/slide" Target="slides/slide159.xml"/><Relationship Id="rId185" Type="http://schemas.openxmlformats.org/officeDocument/2006/relationships/slide" Target="slides/slide175.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70.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54" Type="http://schemas.openxmlformats.org/officeDocument/2006/relationships/slide" Target="slides/slide144.xml"/><Relationship Id="rId175" Type="http://schemas.openxmlformats.org/officeDocument/2006/relationships/slide" Target="slides/slide165.xml"/><Relationship Id="rId196" Type="http://schemas.openxmlformats.org/officeDocument/2006/relationships/tableStyles" Target="tableStyles.xml"/><Relationship Id="rId16" Type="http://schemas.openxmlformats.org/officeDocument/2006/relationships/slide" Target="slides/slide6.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44" Type="http://schemas.openxmlformats.org/officeDocument/2006/relationships/slide" Target="slides/slide134.xml"/><Relationship Id="rId90" Type="http://schemas.openxmlformats.org/officeDocument/2006/relationships/slide" Target="slides/slide80.xml"/><Relationship Id="rId165" Type="http://schemas.openxmlformats.org/officeDocument/2006/relationships/slide" Target="slides/slide155.xml"/><Relationship Id="rId186" Type="http://schemas.openxmlformats.org/officeDocument/2006/relationships/slide" Target="slides/slide176.xml"/><Relationship Id="rId27" Type="http://schemas.openxmlformats.org/officeDocument/2006/relationships/slide" Target="slides/slide17.xml"/><Relationship Id="rId48" Type="http://schemas.openxmlformats.org/officeDocument/2006/relationships/slide" Target="slides/slide38.xml"/><Relationship Id="rId69" Type="http://schemas.openxmlformats.org/officeDocument/2006/relationships/slide" Target="slides/slide59.xml"/><Relationship Id="rId113" Type="http://schemas.openxmlformats.org/officeDocument/2006/relationships/slide" Target="slides/slide103.xml"/><Relationship Id="rId134" Type="http://schemas.openxmlformats.org/officeDocument/2006/relationships/slide" Target="slides/slide124.xml"/><Relationship Id="rId80" Type="http://schemas.openxmlformats.org/officeDocument/2006/relationships/slide" Target="slides/slide70.xml"/><Relationship Id="rId155" Type="http://schemas.openxmlformats.org/officeDocument/2006/relationships/slide" Target="slides/slide145.xml"/><Relationship Id="rId176" Type="http://schemas.openxmlformats.org/officeDocument/2006/relationships/slide" Target="slides/slide166.xml"/><Relationship Id="rId17" Type="http://schemas.openxmlformats.org/officeDocument/2006/relationships/slide" Target="slides/slide7.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24" Type="http://schemas.openxmlformats.org/officeDocument/2006/relationships/slide" Target="slides/slide114.xml"/><Relationship Id="rId70" Type="http://schemas.openxmlformats.org/officeDocument/2006/relationships/slide" Target="slides/slide60.xml"/><Relationship Id="rId91" Type="http://schemas.openxmlformats.org/officeDocument/2006/relationships/slide" Target="slides/slide81.xml"/><Relationship Id="rId145" Type="http://schemas.openxmlformats.org/officeDocument/2006/relationships/slide" Target="slides/slide135.xml"/><Relationship Id="rId166" Type="http://schemas.openxmlformats.org/officeDocument/2006/relationships/slide" Target="slides/slide156.xml"/><Relationship Id="rId187" Type="http://schemas.openxmlformats.org/officeDocument/2006/relationships/slide" Target="slides/slide177.xml"/><Relationship Id="rId1" Type="http://schemas.openxmlformats.org/officeDocument/2006/relationships/slideMaster" Target="slideMasters/slideMaster1.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60" Type="http://schemas.openxmlformats.org/officeDocument/2006/relationships/slide" Target="slides/slide50.xml"/><Relationship Id="rId81" Type="http://schemas.openxmlformats.org/officeDocument/2006/relationships/slide" Target="slides/slide71.xml"/><Relationship Id="rId135" Type="http://schemas.openxmlformats.org/officeDocument/2006/relationships/slide" Target="slides/slide125.xml"/><Relationship Id="rId156" Type="http://schemas.openxmlformats.org/officeDocument/2006/relationships/slide" Target="slides/slide146.xml"/><Relationship Id="rId177" Type="http://schemas.openxmlformats.org/officeDocument/2006/relationships/slide" Target="slides/slide167.xml"/><Relationship Id="rId18" Type="http://schemas.openxmlformats.org/officeDocument/2006/relationships/slide" Target="slides/slide8.xml"/><Relationship Id="rId39"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33CDEC45-CE01-4071-9C56-D3091A7CA054}" type="datetimeFigureOut">
              <a:rPr lang="en-US" smtClean="0"/>
              <a:t>5/23/2023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‹N›</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0E9FAD44-3D5C-4F5A-AF00-0CFA0DE345A3}" type="datetimeFigureOut">
              <a:rPr lang="en-US" smtClean="0"/>
              <a:t>5/23/2023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‹N›</a:t>
            </a:fld>
            <a:endParaRPr 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D92007-09D9-4770-2B20-CB8326CE6146}"/>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E9F5ACEE-94B3-54D3-BB9B-097D285FDC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45CAC1D-38C6-3E80-837D-C16C65D02184}"/>
              </a:ext>
            </a:extLst>
          </p:cNvPr>
          <p:cNvSpPr>
            <a:spLocks noGrp="1"/>
          </p:cNvSpPr>
          <p:nvPr>
            <p:ph type="dt" sz="half" idx="10"/>
          </p:nvPr>
        </p:nvSpPr>
        <p:spPr/>
        <p:txBody>
          <a:bodyPr/>
          <a:lstStyle/>
          <a:p>
            <a:fld id="{75084388-2B2E-47CE-8AAF-AF322D204DBC}" type="datetimeFigureOut">
              <a:rPr lang="it-IT" smtClean="0"/>
              <a:t>23/05/2023</a:t>
            </a:fld>
            <a:endParaRPr lang="it-IT"/>
          </a:p>
        </p:txBody>
      </p:sp>
      <p:sp>
        <p:nvSpPr>
          <p:cNvPr id="5" name="Segnaposto piè di pagina 4">
            <a:extLst>
              <a:ext uri="{FF2B5EF4-FFF2-40B4-BE49-F238E27FC236}">
                <a16:creationId xmlns:a16="http://schemas.microsoft.com/office/drawing/2014/main" id="{333733E3-B21B-745F-82FD-D41ACFDA114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21E8A3E-B5CD-6837-4F81-3122C67588F0}"/>
              </a:ext>
            </a:extLst>
          </p:cNvPr>
          <p:cNvSpPr>
            <a:spLocks noGrp="1"/>
          </p:cNvSpPr>
          <p:nvPr>
            <p:ph type="sldNum" sz="quarter" idx="12"/>
          </p:nvPr>
        </p:nvSpPr>
        <p:spPr/>
        <p:txBody>
          <a:bodyPr/>
          <a:lstStyle/>
          <a:p>
            <a:fld id="{D1F740E9-5F36-43E2-8FF2-6EDE9E2BC65E}" type="slidenum">
              <a:rPr lang="it-IT" smtClean="0"/>
              <a:t>‹N›</a:t>
            </a:fld>
            <a:endParaRPr lang="it-IT"/>
          </a:p>
        </p:txBody>
      </p:sp>
    </p:spTree>
    <p:extLst>
      <p:ext uri="{BB962C8B-B14F-4D97-AF65-F5344CB8AC3E}">
        <p14:creationId xmlns:p14="http://schemas.microsoft.com/office/powerpoint/2010/main" val="1278372890"/>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BEBD34-3156-474C-DF2A-CB29DB4F153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B16B15D-ABB3-49D8-144B-2C4841A75558}"/>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80BAB42-DC77-72D3-A81E-948CE708FE33}"/>
              </a:ext>
            </a:extLst>
          </p:cNvPr>
          <p:cNvSpPr>
            <a:spLocks noGrp="1"/>
          </p:cNvSpPr>
          <p:nvPr>
            <p:ph type="dt" sz="half" idx="10"/>
          </p:nvPr>
        </p:nvSpPr>
        <p:spPr/>
        <p:txBody>
          <a:bodyPr/>
          <a:lstStyle/>
          <a:p>
            <a:fld id="{75084388-2B2E-47CE-8AAF-AF322D204DBC}" type="datetimeFigureOut">
              <a:rPr lang="it-IT" smtClean="0"/>
              <a:t>23/05/2023</a:t>
            </a:fld>
            <a:endParaRPr lang="it-IT"/>
          </a:p>
        </p:txBody>
      </p:sp>
      <p:sp>
        <p:nvSpPr>
          <p:cNvPr id="5" name="Segnaposto piè di pagina 4">
            <a:extLst>
              <a:ext uri="{FF2B5EF4-FFF2-40B4-BE49-F238E27FC236}">
                <a16:creationId xmlns:a16="http://schemas.microsoft.com/office/drawing/2014/main" id="{4EA62C48-E399-3BFD-82B2-D479D453FB5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F34EAB9-60B8-515A-D5A3-0971F1968CCA}"/>
              </a:ext>
            </a:extLst>
          </p:cNvPr>
          <p:cNvSpPr>
            <a:spLocks noGrp="1"/>
          </p:cNvSpPr>
          <p:nvPr>
            <p:ph type="sldNum" sz="quarter" idx="12"/>
          </p:nvPr>
        </p:nvSpPr>
        <p:spPr/>
        <p:txBody>
          <a:bodyPr/>
          <a:lstStyle/>
          <a:p>
            <a:fld id="{D1F740E9-5F36-43E2-8FF2-6EDE9E2BC65E}" type="slidenum">
              <a:rPr lang="it-IT" smtClean="0"/>
              <a:t>‹N›</a:t>
            </a:fld>
            <a:endParaRPr lang="it-IT"/>
          </a:p>
        </p:txBody>
      </p:sp>
    </p:spTree>
    <p:extLst>
      <p:ext uri="{BB962C8B-B14F-4D97-AF65-F5344CB8AC3E}">
        <p14:creationId xmlns:p14="http://schemas.microsoft.com/office/powerpoint/2010/main" val="340203537"/>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C758C1-064F-E78F-E0FA-B83A9EE843AB}"/>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4E058C1F-813D-0E84-072F-9DCA763841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70FCCD9C-8E41-8D71-A43B-9078BFBFE4AF}"/>
              </a:ext>
            </a:extLst>
          </p:cNvPr>
          <p:cNvSpPr>
            <a:spLocks noGrp="1"/>
          </p:cNvSpPr>
          <p:nvPr>
            <p:ph type="dt" sz="half" idx="10"/>
          </p:nvPr>
        </p:nvSpPr>
        <p:spPr/>
        <p:txBody>
          <a:bodyPr/>
          <a:lstStyle/>
          <a:p>
            <a:fld id="{75084388-2B2E-47CE-8AAF-AF322D204DBC}" type="datetimeFigureOut">
              <a:rPr lang="it-IT" smtClean="0"/>
              <a:t>23/05/2023</a:t>
            </a:fld>
            <a:endParaRPr lang="it-IT"/>
          </a:p>
        </p:txBody>
      </p:sp>
      <p:sp>
        <p:nvSpPr>
          <p:cNvPr id="5" name="Segnaposto piè di pagina 4">
            <a:extLst>
              <a:ext uri="{FF2B5EF4-FFF2-40B4-BE49-F238E27FC236}">
                <a16:creationId xmlns:a16="http://schemas.microsoft.com/office/drawing/2014/main" id="{DA235939-EA98-24C7-93BE-41A4DE7D0A2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0DB0DEC-3F4C-8208-A872-9B56C26EC3E9}"/>
              </a:ext>
            </a:extLst>
          </p:cNvPr>
          <p:cNvSpPr>
            <a:spLocks noGrp="1"/>
          </p:cNvSpPr>
          <p:nvPr>
            <p:ph type="sldNum" sz="quarter" idx="12"/>
          </p:nvPr>
        </p:nvSpPr>
        <p:spPr/>
        <p:txBody>
          <a:bodyPr/>
          <a:lstStyle/>
          <a:p>
            <a:fld id="{D1F740E9-5F36-43E2-8FF2-6EDE9E2BC65E}" type="slidenum">
              <a:rPr lang="it-IT" smtClean="0"/>
              <a:t>‹N›</a:t>
            </a:fld>
            <a:endParaRPr lang="it-IT"/>
          </a:p>
        </p:txBody>
      </p:sp>
    </p:spTree>
    <p:extLst>
      <p:ext uri="{BB962C8B-B14F-4D97-AF65-F5344CB8AC3E}">
        <p14:creationId xmlns:p14="http://schemas.microsoft.com/office/powerpoint/2010/main" val="1493175161"/>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D7AE75-70CD-D047-9183-EF0CBD7BD843}"/>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465E6F0-E966-AB92-1303-4678110C5B7C}"/>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E3AD4B4B-9FC7-6014-A27F-5DEE1167E817}"/>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A79CB0E3-E9A9-0211-4ABB-3FA6D30EF00E}"/>
              </a:ext>
            </a:extLst>
          </p:cNvPr>
          <p:cNvSpPr>
            <a:spLocks noGrp="1"/>
          </p:cNvSpPr>
          <p:nvPr>
            <p:ph type="dt" sz="half" idx="10"/>
          </p:nvPr>
        </p:nvSpPr>
        <p:spPr/>
        <p:txBody>
          <a:bodyPr/>
          <a:lstStyle/>
          <a:p>
            <a:fld id="{75084388-2B2E-47CE-8AAF-AF322D204DBC}" type="datetimeFigureOut">
              <a:rPr lang="it-IT" smtClean="0"/>
              <a:t>23/05/2023</a:t>
            </a:fld>
            <a:endParaRPr lang="it-IT"/>
          </a:p>
        </p:txBody>
      </p:sp>
      <p:sp>
        <p:nvSpPr>
          <p:cNvPr id="6" name="Segnaposto piè di pagina 5">
            <a:extLst>
              <a:ext uri="{FF2B5EF4-FFF2-40B4-BE49-F238E27FC236}">
                <a16:creationId xmlns:a16="http://schemas.microsoft.com/office/drawing/2014/main" id="{495A4626-3453-61F3-BB94-EE20394C7C9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20FCEE7-E51D-CABE-ADAE-BA851A8BFC55}"/>
              </a:ext>
            </a:extLst>
          </p:cNvPr>
          <p:cNvSpPr>
            <a:spLocks noGrp="1"/>
          </p:cNvSpPr>
          <p:nvPr>
            <p:ph type="sldNum" sz="quarter" idx="12"/>
          </p:nvPr>
        </p:nvSpPr>
        <p:spPr/>
        <p:txBody>
          <a:bodyPr/>
          <a:lstStyle/>
          <a:p>
            <a:fld id="{D1F740E9-5F36-43E2-8FF2-6EDE9E2BC65E}" type="slidenum">
              <a:rPr lang="it-IT" smtClean="0"/>
              <a:t>‹N›</a:t>
            </a:fld>
            <a:endParaRPr lang="it-IT"/>
          </a:p>
        </p:txBody>
      </p:sp>
    </p:spTree>
    <p:extLst>
      <p:ext uri="{BB962C8B-B14F-4D97-AF65-F5344CB8AC3E}">
        <p14:creationId xmlns:p14="http://schemas.microsoft.com/office/powerpoint/2010/main" val="3956697075"/>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C0DFB7-4CFF-C052-E106-975B9306B92A}"/>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09D3A705-20E0-BA11-044A-F55BD0EE9C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DD7F71F-1191-621C-428C-0BDC9240290E}"/>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17B05CCA-D5A3-AEF8-028B-181A412AEE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A803D1A8-55D7-ED87-3F18-EF1B7D01BA9E}"/>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347459E2-1902-C8D6-F6BB-750ED0660F18}"/>
              </a:ext>
            </a:extLst>
          </p:cNvPr>
          <p:cNvSpPr>
            <a:spLocks noGrp="1"/>
          </p:cNvSpPr>
          <p:nvPr>
            <p:ph type="dt" sz="half" idx="10"/>
          </p:nvPr>
        </p:nvSpPr>
        <p:spPr/>
        <p:txBody>
          <a:bodyPr/>
          <a:lstStyle/>
          <a:p>
            <a:fld id="{75084388-2B2E-47CE-8AAF-AF322D204DBC}" type="datetimeFigureOut">
              <a:rPr lang="it-IT" smtClean="0"/>
              <a:t>23/05/2023</a:t>
            </a:fld>
            <a:endParaRPr lang="it-IT"/>
          </a:p>
        </p:txBody>
      </p:sp>
      <p:sp>
        <p:nvSpPr>
          <p:cNvPr id="8" name="Segnaposto piè di pagina 7">
            <a:extLst>
              <a:ext uri="{FF2B5EF4-FFF2-40B4-BE49-F238E27FC236}">
                <a16:creationId xmlns:a16="http://schemas.microsoft.com/office/drawing/2014/main" id="{D6706FDE-CF28-0C1D-4211-311FA37FFC9C}"/>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B8D3D1FD-E230-DD31-688D-076671A87E33}"/>
              </a:ext>
            </a:extLst>
          </p:cNvPr>
          <p:cNvSpPr>
            <a:spLocks noGrp="1"/>
          </p:cNvSpPr>
          <p:nvPr>
            <p:ph type="sldNum" sz="quarter" idx="12"/>
          </p:nvPr>
        </p:nvSpPr>
        <p:spPr/>
        <p:txBody>
          <a:bodyPr/>
          <a:lstStyle/>
          <a:p>
            <a:fld id="{D1F740E9-5F36-43E2-8FF2-6EDE9E2BC65E}" type="slidenum">
              <a:rPr lang="it-IT" smtClean="0"/>
              <a:t>‹N›</a:t>
            </a:fld>
            <a:endParaRPr lang="it-IT"/>
          </a:p>
        </p:txBody>
      </p:sp>
    </p:spTree>
    <p:extLst>
      <p:ext uri="{BB962C8B-B14F-4D97-AF65-F5344CB8AC3E}">
        <p14:creationId xmlns:p14="http://schemas.microsoft.com/office/powerpoint/2010/main" val="2739420390"/>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9B815E-B8DC-CC5A-B442-B5FE6A5052B1}"/>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FA6F7383-4D60-B9BC-65A7-C0C8CF935EDF}"/>
              </a:ext>
            </a:extLst>
          </p:cNvPr>
          <p:cNvSpPr>
            <a:spLocks noGrp="1"/>
          </p:cNvSpPr>
          <p:nvPr>
            <p:ph type="dt" sz="half" idx="10"/>
          </p:nvPr>
        </p:nvSpPr>
        <p:spPr/>
        <p:txBody>
          <a:bodyPr/>
          <a:lstStyle/>
          <a:p>
            <a:fld id="{75084388-2B2E-47CE-8AAF-AF322D204DBC}" type="datetimeFigureOut">
              <a:rPr lang="it-IT" smtClean="0"/>
              <a:t>23/05/2023</a:t>
            </a:fld>
            <a:endParaRPr lang="it-IT"/>
          </a:p>
        </p:txBody>
      </p:sp>
      <p:sp>
        <p:nvSpPr>
          <p:cNvPr id="4" name="Segnaposto piè di pagina 3">
            <a:extLst>
              <a:ext uri="{FF2B5EF4-FFF2-40B4-BE49-F238E27FC236}">
                <a16:creationId xmlns:a16="http://schemas.microsoft.com/office/drawing/2014/main" id="{8E4CBC80-63C0-F4D2-9714-BC93F6794A9D}"/>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5E1A2F73-1375-E14D-84DD-B214B2B1F909}"/>
              </a:ext>
            </a:extLst>
          </p:cNvPr>
          <p:cNvSpPr>
            <a:spLocks noGrp="1"/>
          </p:cNvSpPr>
          <p:nvPr>
            <p:ph type="sldNum" sz="quarter" idx="12"/>
          </p:nvPr>
        </p:nvSpPr>
        <p:spPr/>
        <p:txBody>
          <a:bodyPr/>
          <a:lstStyle/>
          <a:p>
            <a:fld id="{D1F740E9-5F36-43E2-8FF2-6EDE9E2BC65E}" type="slidenum">
              <a:rPr lang="it-IT" smtClean="0"/>
              <a:t>‹N›</a:t>
            </a:fld>
            <a:endParaRPr lang="it-IT"/>
          </a:p>
        </p:txBody>
      </p:sp>
    </p:spTree>
    <p:extLst>
      <p:ext uri="{BB962C8B-B14F-4D97-AF65-F5344CB8AC3E}">
        <p14:creationId xmlns:p14="http://schemas.microsoft.com/office/powerpoint/2010/main" val="45275398"/>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F04AF3FD-8AA3-E4C7-B536-927341910870}"/>
              </a:ext>
            </a:extLst>
          </p:cNvPr>
          <p:cNvSpPr>
            <a:spLocks noGrp="1"/>
          </p:cNvSpPr>
          <p:nvPr>
            <p:ph type="dt" sz="half" idx="10"/>
          </p:nvPr>
        </p:nvSpPr>
        <p:spPr/>
        <p:txBody>
          <a:bodyPr/>
          <a:lstStyle/>
          <a:p>
            <a:fld id="{75084388-2B2E-47CE-8AAF-AF322D204DBC}" type="datetimeFigureOut">
              <a:rPr lang="it-IT" smtClean="0"/>
              <a:t>23/05/2023</a:t>
            </a:fld>
            <a:endParaRPr lang="it-IT"/>
          </a:p>
        </p:txBody>
      </p:sp>
      <p:sp>
        <p:nvSpPr>
          <p:cNvPr id="3" name="Segnaposto piè di pagina 2">
            <a:extLst>
              <a:ext uri="{FF2B5EF4-FFF2-40B4-BE49-F238E27FC236}">
                <a16:creationId xmlns:a16="http://schemas.microsoft.com/office/drawing/2014/main" id="{9F294504-DEDF-B7B4-4A33-928038046378}"/>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42730D48-3877-29D8-E4AE-180D682679D0}"/>
              </a:ext>
            </a:extLst>
          </p:cNvPr>
          <p:cNvSpPr>
            <a:spLocks noGrp="1"/>
          </p:cNvSpPr>
          <p:nvPr>
            <p:ph type="sldNum" sz="quarter" idx="12"/>
          </p:nvPr>
        </p:nvSpPr>
        <p:spPr/>
        <p:txBody>
          <a:bodyPr/>
          <a:lstStyle/>
          <a:p>
            <a:fld id="{D1F740E9-5F36-43E2-8FF2-6EDE9E2BC65E}" type="slidenum">
              <a:rPr lang="it-IT" smtClean="0"/>
              <a:t>‹N›</a:t>
            </a:fld>
            <a:endParaRPr lang="it-IT"/>
          </a:p>
        </p:txBody>
      </p:sp>
    </p:spTree>
    <p:extLst>
      <p:ext uri="{BB962C8B-B14F-4D97-AF65-F5344CB8AC3E}">
        <p14:creationId xmlns:p14="http://schemas.microsoft.com/office/powerpoint/2010/main" val="2205081659"/>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D8E210-991E-92DE-60B2-D9920825EB2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184B7B8-9367-466D-9CA8-FDDE587930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0FE8043-375A-948D-0A9C-C11283AE9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E0BBB1E-9107-CCD6-9A60-8F39AA72DEF9}"/>
              </a:ext>
            </a:extLst>
          </p:cNvPr>
          <p:cNvSpPr>
            <a:spLocks noGrp="1"/>
          </p:cNvSpPr>
          <p:nvPr>
            <p:ph type="dt" sz="half" idx="10"/>
          </p:nvPr>
        </p:nvSpPr>
        <p:spPr/>
        <p:txBody>
          <a:bodyPr/>
          <a:lstStyle/>
          <a:p>
            <a:fld id="{75084388-2B2E-47CE-8AAF-AF322D204DBC}" type="datetimeFigureOut">
              <a:rPr lang="it-IT" smtClean="0"/>
              <a:t>23/05/2023</a:t>
            </a:fld>
            <a:endParaRPr lang="it-IT"/>
          </a:p>
        </p:txBody>
      </p:sp>
      <p:sp>
        <p:nvSpPr>
          <p:cNvPr id="6" name="Segnaposto piè di pagina 5">
            <a:extLst>
              <a:ext uri="{FF2B5EF4-FFF2-40B4-BE49-F238E27FC236}">
                <a16:creationId xmlns:a16="http://schemas.microsoft.com/office/drawing/2014/main" id="{46527D33-3547-6DA7-D4DF-FDDAE38DB51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941CBB6-287C-34D0-7512-8429762DB2BE}"/>
              </a:ext>
            </a:extLst>
          </p:cNvPr>
          <p:cNvSpPr>
            <a:spLocks noGrp="1"/>
          </p:cNvSpPr>
          <p:nvPr>
            <p:ph type="sldNum" sz="quarter" idx="12"/>
          </p:nvPr>
        </p:nvSpPr>
        <p:spPr/>
        <p:txBody>
          <a:bodyPr/>
          <a:lstStyle/>
          <a:p>
            <a:fld id="{D1F740E9-5F36-43E2-8FF2-6EDE9E2BC65E}" type="slidenum">
              <a:rPr lang="it-IT" smtClean="0"/>
              <a:t>‹N›</a:t>
            </a:fld>
            <a:endParaRPr lang="it-IT"/>
          </a:p>
        </p:txBody>
      </p:sp>
    </p:spTree>
    <p:extLst>
      <p:ext uri="{BB962C8B-B14F-4D97-AF65-F5344CB8AC3E}">
        <p14:creationId xmlns:p14="http://schemas.microsoft.com/office/powerpoint/2010/main" val="3077850307"/>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14645D6-50C1-2F08-76A6-1BC6B2B84D6E}"/>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D5109C76-CF9C-13E0-4398-43CEF6EE73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5207C43A-35F5-B223-FCE6-DFFAA61C55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2E2289C-195C-7736-2E39-223214133259}"/>
              </a:ext>
            </a:extLst>
          </p:cNvPr>
          <p:cNvSpPr>
            <a:spLocks noGrp="1"/>
          </p:cNvSpPr>
          <p:nvPr>
            <p:ph type="dt" sz="half" idx="10"/>
          </p:nvPr>
        </p:nvSpPr>
        <p:spPr/>
        <p:txBody>
          <a:bodyPr/>
          <a:lstStyle/>
          <a:p>
            <a:fld id="{75084388-2B2E-47CE-8AAF-AF322D204DBC}" type="datetimeFigureOut">
              <a:rPr lang="it-IT" smtClean="0"/>
              <a:t>23/05/2023</a:t>
            </a:fld>
            <a:endParaRPr lang="it-IT"/>
          </a:p>
        </p:txBody>
      </p:sp>
      <p:sp>
        <p:nvSpPr>
          <p:cNvPr id="6" name="Segnaposto piè di pagina 5">
            <a:extLst>
              <a:ext uri="{FF2B5EF4-FFF2-40B4-BE49-F238E27FC236}">
                <a16:creationId xmlns:a16="http://schemas.microsoft.com/office/drawing/2014/main" id="{403F8FE1-879A-2DAE-6B18-7093EA9F002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1D0F3ED-E835-E749-DC3F-8428F73CF193}"/>
              </a:ext>
            </a:extLst>
          </p:cNvPr>
          <p:cNvSpPr>
            <a:spLocks noGrp="1"/>
          </p:cNvSpPr>
          <p:nvPr>
            <p:ph type="sldNum" sz="quarter" idx="12"/>
          </p:nvPr>
        </p:nvSpPr>
        <p:spPr/>
        <p:txBody>
          <a:bodyPr/>
          <a:lstStyle/>
          <a:p>
            <a:fld id="{D1F740E9-5F36-43E2-8FF2-6EDE9E2BC65E}" type="slidenum">
              <a:rPr lang="it-IT" smtClean="0"/>
              <a:t>‹N›</a:t>
            </a:fld>
            <a:endParaRPr lang="it-IT"/>
          </a:p>
        </p:txBody>
      </p:sp>
    </p:spTree>
    <p:extLst>
      <p:ext uri="{BB962C8B-B14F-4D97-AF65-F5344CB8AC3E}">
        <p14:creationId xmlns:p14="http://schemas.microsoft.com/office/powerpoint/2010/main" val="779656124"/>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B739A4-B5BE-849F-1EAB-F6CC724DF40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2D8B3273-AFAD-A205-B2D6-2F75CCDAA877}"/>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0F2B61E-AEB1-9ACA-D700-B38AF5137FE0}"/>
              </a:ext>
            </a:extLst>
          </p:cNvPr>
          <p:cNvSpPr>
            <a:spLocks noGrp="1"/>
          </p:cNvSpPr>
          <p:nvPr>
            <p:ph type="dt" sz="half" idx="10"/>
          </p:nvPr>
        </p:nvSpPr>
        <p:spPr/>
        <p:txBody>
          <a:bodyPr/>
          <a:lstStyle/>
          <a:p>
            <a:fld id="{75084388-2B2E-47CE-8AAF-AF322D204DBC}" type="datetimeFigureOut">
              <a:rPr lang="it-IT" smtClean="0"/>
              <a:t>23/05/2023</a:t>
            </a:fld>
            <a:endParaRPr lang="it-IT"/>
          </a:p>
        </p:txBody>
      </p:sp>
      <p:sp>
        <p:nvSpPr>
          <p:cNvPr id="5" name="Segnaposto piè di pagina 4">
            <a:extLst>
              <a:ext uri="{FF2B5EF4-FFF2-40B4-BE49-F238E27FC236}">
                <a16:creationId xmlns:a16="http://schemas.microsoft.com/office/drawing/2014/main" id="{A2E34F68-B6D9-58DA-BA09-229941E8DB4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0480AB9-C970-5DB7-3770-38149868641B}"/>
              </a:ext>
            </a:extLst>
          </p:cNvPr>
          <p:cNvSpPr>
            <a:spLocks noGrp="1"/>
          </p:cNvSpPr>
          <p:nvPr>
            <p:ph type="sldNum" sz="quarter" idx="12"/>
          </p:nvPr>
        </p:nvSpPr>
        <p:spPr/>
        <p:txBody>
          <a:bodyPr/>
          <a:lstStyle/>
          <a:p>
            <a:fld id="{D1F740E9-5F36-43E2-8FF2-6EDE9E2BC65E}" type="slidenum">
              <a:rPr lang="it-IT" smtClean="0"/>
              <a:t>‹N›</a:t>
            </a:fld>
            <a:endParaRPr lang="it-IT"/>
          </a:p>
        </p:txBody>
      </p:sp>
    </p:spTree>
    <p:extLst>
      <p:ext uri="{BB962C8B-B14F-4D97-AF65-F5344CB8AC3E}">
        <p14:creationId xmlns:p14="http://schemas.microsoft.com/office/powerpoint/2010/main" val="388452758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82B43A4A-B20E-48F3-B312-F9E03CE2BDAC}" type="datetimeFigureOut">
              <a:rPr lang="en-US" smtClean="0"/>
              <a:t>5/23/2023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‹N›</a:t>
            </a:fld>
            <a:endParaRPr 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E43DB61-7EA9-F14A-C45E-4EFA2AD50DD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95287F9-C378-CBCA-0721-5A734C5521EF}"/>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3C0D4E7-03D9-B64F-8B07-78696B21FDE9}"/>
              </a:ext>
            </a:extLst>
          </p:cNvPr>
          <p:cNvSpPr>
            <a:spLocks noGrp="1"/>
          </p:cNvSpPr>
          <p:nvPr>
            <p:ph type="dt" sz="half" idx="10"/>
          </p:nvPr>
        </p:nvSpPr>
        <p:spPr/>
        <p:txBody>
          <a:bodyPr/>
          <a:lstStyle/>
          <a:p>
            <a:fld id="{75084388-2B2E-47CE-8AAF-AF322D204DBC}" type="datetimeFigureOut">
              <a:rPr lang="it-IT" smtClean="0"/>
              <a:t>23/05/2023</a:t>
            </a:fld>
            <a:endParaRPr lang="it-IT"/>
          </a:p>
        </p:txBody>
      </p:sp>
      <p:sp>
        <p:nvSpPr>
          <p:cNvPr id="5" name="Segnaposto piè di pagina 4">
            <a:extLst>
              <a:ext uri="{FF2B5EF4-FFF2-40B4-BE49-F238E27FC236}">
                <a16:creationId xmlns:a16="http://schemas.microsoft.com/office/drawing/2014/main" id="{4B00EBEB-232F-1467-FAA0-2855E1A4195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DC18A54-3276-6FF6-72DB-5183514FBC76}"/>
              </a:ext>
            </a:extLst>
          </p:cNvPr>
          <p:cNvSpPr>
            <a:spLocks noGrp="1"/>
          </p:cNvSpPr>
          <p:nvPr>
            <p:ph type="sldNum" sz="quarter" idx="12"/>
          </p:nvPr>
        </p:nvSpPr>
        <p:spPr/>
        <p:txBody>
          <a:bodyPr/>
          <a:lstStyle/>
          <a:p>
            <a:fld id="{D1F740E9-5F36-43E2-8FF2-6EDE9E2BC65E}" type="slidenum">
              <a:rPr lang="it-IT" smtClean="0"/>
              <a:t>‹N›</a:t>
            </a:fld>
            <a:endParaRPr lang="it-IT"/>
          </a:p>
        </p:txBody>
      </p:sp>
    </p:spTree>
    <p:extLst>
      <p:ext uri="{BB962C8B-B14F-4D97-AF65-F5344CB8AC3E}">
        <p14:creationId xmlns:p14="http://schemas.microsoft.com/office/powerpoint/2010/main" val="254485127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ED4E4C-D6E9-F93E-38FF-45138CE8AB2D}"/>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9ECC5009-8092-4631-0AA1-9C8AC5B2DA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D1326292-434E-BE19-3539-D941DF8602DD}"/>
              </a:ext>
            </a:extLst>
          </p:cNvPr>
          <p:cNvSpPr>
            <a:spLocks noGrp="1"/>
          </p:cNvSpPr>
          <p:nvPr>
            <p:ph type="dt" sz="half" idx="10"/>
          </p:nvPr>
        </p:nvSpPr>
        <p:spPr/>
        <p:txBody>
          <a:bodyPr/>
          <a:lstStyle/>
          <a:p>
            <a:fld id="{D195C03C-9BEA-427D-9358-DE8A7766E922}" type="datetimeFigureOut">
              <a:rPr lang="it-IT" smtClean="0"/>
              <a:t>23/05/2023</a:t>
            </a:fld>
            <a:endParaRPr lang="it-IT"/>
          </a:p>
        </p:txBody>
      </p:sp>
      <p:sp>
        <p:nvSpPr>
          <p:cNvPr id="5" name="Segnaposto piè di pagina 4">
            <a:extLst>
              <a:ext uri="{FF2B5EF4-FFF2-40B4-BE49-F238E27FC236}">
                <a16:creationId xmlns:a16="http://schemas.microsoft.com/office/drawing/2014/main" id="{EDFEF2DB-1948-464B-6910-5EB45AFAE47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971D17D-568F-EA87-C14F-144B8D95D4C1}"/>
              </a:ext>
            </a:extLst>
          </p:cNvPr>
          <p:cNvSpPr>
            <a:spLocks noGrp="1"/>
          </p:cNvSpPr>
          <p:nvPr>
            <p:ph type="sldNum" sz="quarter" idx="12"/>
          </p:nvPr>
        </p:nvSpPr>
        <p:spPr/>
        <p:txBody>
          <a:bodyPr/>
          <a:lstStyle/>
          <a:p>
            <a:fld id="{E58B422D-6C54-4CEE-BB35-28525E32F197}" type="slidenum">
              <a:rPr lang="it-IT" smtClean="0"/>
              <a:t>‹N›</a:t>
            </a:fld>
            <a:endParaRPr lang="it-IT"/>
          </a:p>
        </p:txBody>
      </p:sp>
    </p:spTree>
    <p:extLst>
      <p:ext uri="{BB962C8B-B14F-4D97-AF65-F5344CB8AC3E}">
        <p14:creationId xmlns:p14="http://schemas.microsoft.com/office/powerpoint/2010/main" val="325079898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9586D1-0C7E-33C1-33F5-F0254CD88AD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DB7AA34-ED1B-9127-D49E-874618213558}"/>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05A8A29-B5EF-DB60-90FC-8D6186077D25}"/>
              </a:ext>
            </a:extLst>
          </p:cNvPr>
          <p:cNvSpPr>
            <a:spLocks noGrp="1"/>
          </p:cNvSpPr>
          <p:nvPr>
            <p:ph type="dt" sz="half" idx="10"/>
          </p:nvPr>
        </p:nvSpPr>
        <p:spPr/>
        <p:txBody>
          <a:bodyPr/>
          <a:lstStyle/>
          <a:p>
            <a:fld id="{D195C03C-9BEA-427D-9358-DE8A7766E922}" type="datetimeFigureOut">
              <a:rPr lang="it-IT" smtClean="0"/>
              <a:t>23/05/2023</a:t>
            </a:fld>
            <a:endParaRPr lang="it-IT"/>
          </a:p>
        </p:txBody>
      </p:sp>
      <p:sp>
        <p:nvSpPr>
          <p:cNvPr id="5" name="Segnaposto piè di pagina 4">
            <a:extLst>
              <a:ext uri="{FF2B5EF4-FFF2-40B4-BE49-F238E27FC236}">
                <a16:creationId xmlns:a16="http://schemas.microsoft.com/office/drawing/2014/main" id="{4DDEDD9E-062A-C635-197A-128697DEA2B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378800F-5B85-FE18-CBD1-21E11A23DA0D}"/>
              </a:ext>
            </a:extLst>
          </p:cNvPr>
          <p:cNvSpPr>
            <a:spLocks noGrp="1"/>
          </p:cNvSpPr>
          <p:nvPr>
            <p:ph type="sldNum" sz="quarter" idx="12"/>
          </p:nvPr>
        </p:nvSpPr>
        <p:spPr/>
        <p:txBody>
          <a:bodyPr/>
          <a:lstStyle/>
          <a:p>
            <a:fld id="{E58B422D-6C54-4CEE-BB35-28525E32F197}" type="slidenum">
              <a:rPr lang="it-IT" smtClean="0"/>
              <a:t>‹N›</a:t>
            </a:fld>
            <a:endParaRPr lang="it-IT"/>
          </a:p>
        </p:txBody>
      </p:sp>
    </p:spTree>
    <p:extLst>
      <p:ext uri="{BB962C8B-B14F-4D97-AF65-F5344CB8AC3E}">
        <p14:creationId xmlns:p14="http://schemas.microsoft.com/office/powerpoint/2010/main" val="70765104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8CCA32-87FA-43F5-C5D2-0F7E2D839AFB}"/>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E0A55AA0-7DAA-8A4F-FCEE-75EA96E283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CE7C226-2A8B-083B-A124-4BCC278991B1}"/>
              </a:ext>
            </a:extLst>
          </p:cNvPr>
          <p:cNvSpPr>
            <a:spLocks noGrp="1"/>
          </p:cNvSpPr>
          <p:nvPr>
            <p:ph type="dt" sz="half" idx="10"/>
          </p:nvPr>
        </p:nvSpPr>
        <p:spPr/>
        <p:txBody>
          <a:bodyPr/>
          <a:lstStyle/>
          <a:p>
            <a:fld id="{D195C03C-9BEA-427D-9358-DE8A7766E922}" type="datetimeFigureOut">
              <a:rPr lang="it-IT" smtClean="0"/>
              <a:t>23/05/2023</a:t>
            </a:fld>
            <a:endParaRPr lang="it-IT"/>
          </a:p>
        </p:txBody>
      </p:sp>
      <p:sp>
        <p:nvSpPr>
          <p:cNvPr id="5" name="Segnaposto piè di pagina 4">
            <a:extLst>
              <a:ext uri="{FF2B5EF4-FFF2-40B4-BE49-F238E27FC236}">
                <a16:creationId xmlns:a16="http://schemas.microsoft.com/office/drawing/2014/main" id="{544C195C-CF3C-24EC-84C5-4340DDE66DF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6F2E813-9BDE-8983-AE9C-7C30C6EB3018}"/>
              </a:ext>
            </a:extLst>
          </p:cNvPr>
          <p:cNvSpPr>
            <a:spLocks noGrp="1"/>
          </p:cNvSpPr>
          <p:nvPr>
            <p:ph type="sldNum" sz="quarter" idx="12"/>
          </p:nvPr>
        </p:nvSpPr>
        <p:spPr/>
        <p:txBody>
          <a:bodyPr/>
          <a:lstStyle/>
          <a:p>
            <a:fld id="{E58B422D-6C54-4CEE-BB35-28525E32F197}" type="slidenum">
              <a:rPr lang="it-IT" smtClean="0"/>
              <a:t>‹N›</a:t>
            </a:fld>
            <a:endParaRPr lang="it-IT"/>
          </a:p>
        </p:txBody>
      </p:sp>
    </p:spTree>
    <p:extLst>
      <p:ext uri="{BB962C8B-B14F-4D97-AF65-F5344CB8AC3E}">
        <p14:creationId xmlns:p14="http://schemas.microsoft.com/office/powerpoint/2010/main" val="106054833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126CA2-DC2B-220D-1AC7-5DB362A9055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60623BF-B131-670F-0F80-CDCEE75490F9}"/>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BF10896D-43E5-38D6-527E-D6839D3F9D39}"/>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911AFE9F-9BB2-B08C-68A9-8CEE4A437D2D}"/>
              </a:ext>
            </a:extLst>
          </p:cNvPr>
          <p:cNvSpPr>
            <a:spLocks noGrp="1"/>
          </p:cNvSpPr>
          <p:nvPr>
            <p:ph type="dt" sz="half" idx="10"/>
          </p:nvPr>
        </p:nvSpPr>
        <p:spPr/>
        <p:txBody>
          <a:bodyPr/>
          <a:lstStyle/>
          <a:p>
            <a:fld id="{D195C03C-9BEA-427D-9358-DE8A7766E922}" type="datetimeFigureOut">
              <a:rPr lang="it-IT" smtClean="0"/>
              <a:t>23/05/2023</a:t>
            </a:fld>
            <a:endParaRPr lang="it-IT"/>
          </a:p>
        </p:txBody>
      </p:sp>
      <p:sp>
        <p:nvSpPr>
          <p:cNvPr id="6" name="Segnaposto piè di pagina 5">
            <a:extLst>
              <a:ext uri="{FF2B5EF4-FFF2-40B4-BE49-F238E27FC236}">
                <a16:creationId xmlns:a16="http://schemas.microsoft.com/office/drawing/2014/main" id="{9476269C-3E0C-90F3-0B0F-115D646E6D8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24A4887-91AB-BB64-4628-F3B970412E58}"/>
              </a:ext>
            </a:extLst>
          </p:cNvPr>
          <p:cNvSpPr>
            <a:spLocks noGrp="1"/>
          </p:cNvSpPr>
          <p:nvPr>
            <p:ph type="sldNum" sz="quarter" idx="12"/>
          </p:nvPr>
        </p:nvSpPr>
        <p:spPr/>
        <p:txBody>
          <a:bodyPr/>
          <a:lstStyle/>
          <a:p>
            <a:fld id="{E58B422D-6C54-4CEE-BB35-28525E32F197}" type="slidenum">
              <a:rPr lang="it-IT" smtClean="0"/>
              <a:t>‹N›</a:t>
            </a:fld>
            <a:endParaRPr lang="it-IT"/>
          </a:p>
        </p:txBody>
      </p:sp>
    </p:spTree>
    <p:extLst>
      <p:ext uri="{BB962C8B-B14F-4D97-AF65-F5344CB8AC3E}">
        <p14:creationId xmlns:p14="http://schemas.microsoft.com/office/powerpoint/2010/main" val="388038755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8BFDE9-FD65-54FE-09F7-B8F02838E258}"/>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AA8EEE2-C77C-67C4-E498-6F8D50B449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9383375-331F-351B-64A4-90560F05C874}"/>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F2D168D7-9354-51C8-57D3-81DA5F2CAA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F3FAA8E2-D739-6A43-2611-31043F153141}"/>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A248B476-5DD6-6A0C-F8D6-773EE3B73E05}"/>
              </a:ext>
            </a:extLst>
          </p:cNvPr>
          <p:cNvSpPr>
            <a:spLocks noGrp="1"/>
          </p:cNvSpPr>
          <p:nvPr>
            <p:ph type="dt" sz="half" idx="10"/>
          </p:nvPr>
        </p:nvSpPr>
        <p:spPr/>
        <p:txBody>
          <a:bodyPr/>
          <a:lstStyle/>
          <a:p>
            <a:fld id="{D195C03C-9BEA-427D-9358-DE8A7766E922}" type="datetimeFigureOut">
              <a:rPr lang="it-IT" smtClean="0"/>
              <a:t>23/05/2023</a:t>
            </a:fld>
            <a:endParaRPr lang="it-IT"/>
          </a:p>
        </p:txBody>
      </p:sp>
      <p:sp>
        <p:nvSpPr>
          <p:cNvPr id="8" name="Segnaposto piè di pagina 7">
            <a:extLst>
              <a:ext uri="{FF2B5EF4-FFF2-40B4-BE49-F238E27FC236}">
                <a16:creationId xmlns:a16="http://schemas.microsoft.com/office/drawing/2014/main" id="{05130ABA-83DA-0746-D7B7-4DFC9BFDE12A}"/>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7C55276D-06D7-8E97-4A9D-DA1507E3FED7}"/>
              </a:ext>
            </a:extLst>
          </p:cNvPr>
          <p:cNvSpPr>
            <a:spLocks noGrp="1"/>
          </p:cNvSpPr>
          <p:nvPr>
            <p:ph type="sldNum" sz="quarter" idx="12"/>
          </p:nvPr>
        </p:nvSpPr>
        <p:spPr/>
        <p:txBody>
          <a:bodyPr/>
          <a:lstStyle/>
          <a:p>
            <a:fld id="{E58B422D-6C54-4CEE-BB35-28525E32F197}" type="slidenum">
              <a:rPr lang="it-IT" smtClean="0"/>
              <a:t>‹N›</a:t>
            </a:fld>
            <a:endParaRPr lang="it-IT"/>
          </a:p>
        </p:txBody>
      </p:sp>
    </p:spTree>
    <p:extLst>
      <p:ext uri="{BB962C8B-B14F-4D97-AF65-F5344CB8AC3E}">
        <p14:creationId xmlns:p14="http://schemas.microsoft.com/office/powerpoint/2010/main" val="84512245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99CDEB-0223-AA4F-6DAD-74E5C6181ED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BD6BD219-2D4C-9789-63D2-5E194F04935C}"/>
              </a:ext>
            </a:extLst>
          </p:cNvPr>
          <p:cNvSpPr>
            <a:spLocks noGrp="1"/>
          </p:cNvSpPr>
          <p:nvPr>
            <p:ph type="dt" sz="half" idx="10"/>
          </p:nvPr>
        </p:nvSpPr>
        <p:spPr/>
        <p:txBody>
          <a:bodyPr/>
          <a:lstStyle/>
          <a:p>
            <a:fld id="{D195C03C-9BEA-427D-9358-DE8A7766E922}" type="datetimeFigureOut">
              <a:rPr lang="it-IT" smtClean="0"/>
              <a:t>23/05/2023</a:t>
            </a:fld>
            <a:endParaRPr lang="it-IT"/>
          </a:p>
        </p:txBody>
      </p:sp>
      <p:sp>
        <p:nvSpPr>
          <p:cNvPr id="4" name="Segnaposto piè di pagina 3">
            <a:extLst>
              <a:ext uri="{FF2B5EF4-FFF2-40B4-BE49-F238E27FC236}">
                <a16:creationId xmlns:a16="http://schemas.microsoft.com/office/drawing/2014/main" id="{31B955BA-BDC0-AC52-BE29-FAF6F566E0CC}"/>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A93128F3-E56F-9867-77EB-5FC18039E38A}"/>
              </a:ext>
            </a:extLst>
          </p:cNvPr>
          <p:cNvSpPr>
            <a:spLocks noGrp="1"/>
          </p:cNvSpPr>
          <p:nvPr>
            <p:ph type="sldNum" sz="quarter" idx="12"/>
          </p:nvPr>
        </p:nvSpPr>
        <p:spPr/>
        <p:txBody>
          <a:bodyPr/>
          <a:lstStyle/>
          <a:p>
            <a:fld id="{E58B422D-6C54-4CEE-BB35-28525E32F197}" type="slidenum">
              <a:rPr lang="it-IT" smtClean="0"/>
              <a:t>‹N›</a:t>
            </a:fld>
            <a:endParaRPr lang="it-IT"/>
          </a:p>
        </p:txBody>
      </p:sp>
    </p:spTree>
    <p:extLst>
      <p:ext uri="{BB962C8B-B14F-4D97-AF65-F5344CB8AC3E}">
        <p14:creationId xmlns:p14="http://schemas.microsoft.com/office/powerpoint/2010/main" val="345918500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7DF7E8A-AFBB-BD5E-2C50-5CFCE4FBB6E6}"/>
              </a:ext>
            </a:extLst>
          </p:cNvPr>
          <p:cNvSpPr>
            <a:spLocks noGrp="1"/>
          </p:cNvSpPr>
          <p:nvPr>
            <p:ph type="dt" sz="half" idx="10"/>
          </p:nvPr>
        </p:nvSpPr>
        <p:spPr/>
        <p:txBody>
          <a:bodyPr/>
          <a:lstStyle/>
          <a:p>
            <a:fld id="{D195C03C-9BEA-427D-9358-DE8A7766E922}" type="datetimeFigureOut">
              <a:rPr lang="it-IT" smtClean="0"/>
              <a:t>23/05/2023</a:t>
            </a:fld>
            <a:endParaRPr lang="it-IT"/>
          </a:p>
        </p:txBody>
      </p:sp>
      <p:sp>
        <p:nvSpPr>
          <p:cNvPr id="3" name="Segnaposto piè di pagina 2">
            <a:extLst>
              <a:ext uri="{FF2B5EF4-FFF2-40B4-BE49-F238E27FC236}">
                <a16:creationId xmlns:a16="http://schemas.microsoft.com/office/drawing/2014/main" id="{416008EC-F6A8-8AA4-D773-C516F8024CE8}"/>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08B775F9-1040-BC2E-CF7D-3F089C0B219E}"/>
              </a:ext>
            </a:extLst>
          </p:cNvPr>
          <p:cNvSpPr>
            <a:spLocks noGrp="1"/>
          </p:cNvSpPr>
          <p:nvPr>
            <p:ph type="sldNum" sz="quarter" idx="12"/>
          </p:nvPr>
        </p:nvSpPr>
        <p:spPr/>
        <p:txBody>
          <a:bodyPr/>
          <a:lstStyle/>
          <a:p>
            <a:fld id="{E58B422D-6C54-4CEE-BB35-28525E32F197}" type="slidenum">
              <a:rPr lang="it-IT" smtClean="0"/>
              <a:t>‹N›</a:t>
            </a:fld>
            <a:endParaRPr lang="it-IT"/>
          </a:p>
        </p:txBody>
      </p:sp>
    </p:spTree>
    <p:extLst>
      <p:ext uri="{BB962C8B-B14F-4D97-AF65-F5344CB8AC3E}">
        <p14:creationId xmlns:p14="http://schemas.microsoft.com/office/powerpoint/2010/main" val="1959312666"/>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1EEA5B-A03E-1B59-A729-82E3F1F48A79}"/>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28FE955-FB48-1EF0-9F62-4E3E67C74A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6CE8C79B-D0C5-1CAD-BE16-9827E8AB7C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F41F6F0-FE58-FD92-4EC1-93B9084F291F}"/>
              </a:ext>
            </a:extLst>
          </p:cNvPr>
          <p:cNvSpPr>
            <a:spLocks noGrp="1"/>
          </p:cNvSpPr>
          <p:nvPr>
            <p:ph type="dt" sz="half" idx="10"/>
          </p:nvPr>
        </p:nvSpPr>
        <p:spPr/>
        <p:txBody>
          <a:bodyPr/>
          <a:lstStyle/>
          <a:p>
            <a:fld id="{D195C03C-9BEA-427D-9358-DE8A7766E922}" type="datetimeFigureOut">
              <a:rPr lang="it-IT" smtClean="0"/>
              <a:t>23/05/2023</a:t>
            </a:fld>
            <a:endParaRPr lang="it-IT"/>
          </a:p>
        </p:txBody>
      </p:sp>
      <p:sp>
        <p:nvSpPr>
          <p:cNvPr id="6" name="Segnaposto piè di pagina 5">
            <a:extLst>
              <a:ext uri="{FF2B5EF4-FFF2-40B4-BE49-F238E27FC236}">
                <a16:creationId xmlns:a16="http://schemas.microsoft.com/office/drawing/2014/main" id="{E85187FF-1C89-14F1-6307-75D0587DA7E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BE35D0C-8585-53B7-E708-3B8D4254824C}"/>
              </a:ext>
            </a:extLst>
          </p:cNvPr>
          <p:cNvSpPr>
            <a:spLocks noGrp="1"/>
          </p:cNvSpPr>
          <p:nvPr>
            <p:ph type="sldNum" sz="quarter" idx="12"/>
          </p:nvPr>
        </p:nvSpPr>
        <p:spPr/>
        <p:txBody>
          <a:bodyPr/>
          <a:lstStyle/>
          <a:p>
            <a:fld id="{E58B422D-6C54-4CEE-BB35-28525E32F197}" type="slidenum">
              <a:rPr lang="it-IT" smtClean="0"/>
              <a:t>‹N›</a:t>
            </a:fld>
            <a:endParaRPr lang="it-IT"/>
          </a:p>
        </p:txBody>
      </p:sp>
    </p:spTree>
    <p:extLst>
      <p:ext uri="{BB962C8B-B14F-4D97-AF65-F5344CB8AC3E}">
        <p14:creationId xmlns:p14="http://schemas.microsoft.com/office/powerpoint/2010/main" val="361146564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42A02E92-3BB6-404F-8475-7B3D0078974E}" type="datetimeFigureOut">
              <a:rPr lang="en-US" smtClean="0"/>
              <a:t>5/23/2023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‹N›</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D7F847-41B1-1F15-E739-FBB81F7CDEFA}"/>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DA28C201-C2DD-54B5-F9A8-79768DC892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3476DA9-1824-DC43-F442-C63EAF1980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0A14EC0-9A44-5D4F-11C1-1EE70D70D045}"/>
              </a:ext>
            </a:extLst>
          </p:cNvPr>
          <p:cNvSpPr>
            <a:spLocks noGrp="1"/>
          </p:cNvSpPr>
          <p:nvPr>
            <p:ph type="dt" sz="half" idx="10"/>
          </p:nvPr>
        </p:nvSpPr>
        <p:spPr/>
        <p:txBody>
          <a:bodyPr/>
          <a:lstStyle/>
          <a:p>
            <a:fld id="{D195C03C-9BEA-427D-9358-DE8A7766E922}" type="datetimeFigureOut">
              <a:rPr lang="it-IT" smtClean="0"/>
              <a:t>23/05/2023</a:t>
            </a:fld>
            <a:endParaRPr lang="it-IT"/>
          </a:p>
        </p:txBody>
      </p:sp>
      <p:sp>
        <p:nvSpPr>
          <p:cNvPr id="6" name="Segnaposto piè di pagina 5">
            <a:extLst>
              <a:ext uri="{FF2B5EF4-FFF2-40B4-BE49-F238E27FC236}">
                <a16:creationId xmlns:a16="http://schemas.microsoft.com/office/drawing/2014/main" id="{B2F1AA09-5A9E-A7E2-9B9A-EFCBF164E7D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739837A-DD31-53FB-7168-A4BA3B7F2F32}"/>
              </a:ext>
            </a:extLst>
          </p:cNvPr>
          <p:cNvSpPr>
            <a:spLocks noGrp="1"/>
          </p:cNvSpPr>
          <p:nvPr>
            <p:ph type="sldNum" sz="quarter" idx="12"/>
          </p:nvPr>
        </p:nvSpPr>
        <p:spPr/>
        <p:txBody>
          <a:bodyPr/>
          <a:lstStyle/>
          <a:p>
            <a:fld id="{E58B422D-6C54-4CEE-BB35-28525E32F197}" type="slidenum">
              <a:rPr lang="it-IT" smtClean="0"/>
              <a:t>‹N›</a:t>
            </a:fld>
            <a:endParaRPr lang="it-IT"/>
          </a:p>
        </p:txBody>
      </p:sp>
    </p:spTree>
    <p:extLst>
      <p:ext uri="{BB962C8B-B14F-4D97-AF65-F5344CB8AC3E}">
        <p14:creationId xmlns:p14="http://schemas.microsoft.com/office/powerpoint/2010/main" val="359151700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8CF485-8089-052E-17BC-683270FE05AD}"/>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CA20A563-9780-4CDB-F6AE-8E7CD6178E79}"/>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7E01EC8-38B9-09C1-D6D0-441EE3B1197E}"/>
              </a:ext>
            </a:extLst>
          </p:cNvPr>
          <p:cNvSpPr>
            <a:spLocks noGrp="1"/>
          </p:cNvSpPr>
          <p:nvPr>
            <p:ph type="dt" sz="half" idx="10"/>
          </p:nvPr>
        </p:nvSpPr>
        <p:spPr/>
        <p:txBody>
          <a:bodyPr/>
          <a:lstStyle/>
          <a:p>
            <a:fld id="{D195C03C-9BEA-427D-9358-DE8A7766E922}" type="datetimeFigureOut">
              <a:rPr lang="it-IT" smtClean="0"/>
              <a:t>23/05/2023</a:t>
            </a:fld>
            <a:endParaRPr lang="it-IT"/>
          </a:p>
        </p:txBody>
      </p:sp>
      <p:sp>
        <p:nvSpPr>
          <p:cNvPr id="5" name="Segnaposto piè di pagina 4">
            <a:extLst>
              <a:ext uri="{FF2B5EF4-FFF2-40B4-BE49-F238E27FC236}">
                <a16:creationId xmlns:a16="http://schemas.microsoft.com/office/drawing/2014/main" id="{6B470D01-D099-1D4F-B4D1-DC0EA12268D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2FA05EA-4445-163B-F864-53ABB4C87C3D}"/>
              </a:ext>
            </a:extLst>
          </p:cNvPr>
          <p:cNvSpPr>
            <a:spLocks noGrp="1"/>
          </p:cNvSpPr>
          <p:nvPr>
            <p:ph type="sldNum" sz="quarter" idx="12"/>
          </p:nvPr>
        </p:nvSpPr>
        <p:spPr/>
        <p:txBody>
          <a:bodyPr/>
          <a:lstStyle/>
          <a:p>
            <a:fld id="{E58B422D-6C54-4CEE-BB35-28525E32F197}" type="slidenum">
              <a:rPr lang="it-IT" smtClean="0"/>
              <a:t>‹N›</a:t>
            </a:fld>
            <a:endParaRPr lang="it-IT"/>
          </a:p>
        </p:txBody>
      </p:sp>
    </p:spTree>
    <p:extLst>
      <p:ext uri="{BB962C8B-B14F-4D97-AF65-F5344CB8AC3E}">
        <p14:creationId xmlns:p14="http://schemas.microsoft.com/office/powerpoint/2010/main" val="373012481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372722C-9E2C-B16E-6BCB-9F8E0B5F8C62}"/>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C4DB6E5F-205C-8894-F6B9-9A7DDC05795A}"/>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F199FBD-1B8B-BA21-5043-00B3DBB77F3D}"/>
              </a:ext>
            </a:extLst>
          </p:cNvPr>
          <p:cNvSpPr>
            <a:spLocks noGrp="1"/>
          </p:cNvSpPr>
          <p:nvPr>
            <p:ph type="dt" sz="half" idx="10"/>
          </p:nvPr>
        </p:nvSpPr>
        <p:spPr/>
        <p:txBody>
          <a:bodyPr/>
          <a:lstStyle/>
          <a:p>
            <a:fld id="{D195C03C-9BEA-427D-9358-DE8A7766E922}" type="datetimeFigureOut">
              <a:rPr lang="it-IT" smtClean="0"/>
              <a:t>23/05/2023</a:t>
            </a:fld>
            <a:endParaRPr lang="it-IT"/>
          </a:p>
        </p:txBody>
      </p:sp>
      <p:sp>
        <p:nvSpPr>
          <p:cNvPr id="5" name="Segnaposto piè di pagina 4">
            <a:extLst>
              <a:ext uri="{FF2B5EF4-FFF2-40B4-BE49-F238E27FC236}">
                <a16:creationId xmlns:a16="http://schemas.microsoft.com/office/drawing/2014/main" id="{80FAAEDD-7BB2-34D5-C64B-4D65FEFC62F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CC57B55-D0E1-F262-1F50-A5F581C1957E}"/>
              </a:ext>
            </a:extLst>
          </p:cNvPr>
          <p:cNvSpPr>
            <a:spLocks noGrp="1"/>
          </p:cNvSpPr>
          <p:nvPr>
            <p:ph type="sldNum" sz="quarter" idx="12"/>
          </p:nvPr>
        </p:nvSpPr>
        <p:spPr/>
        <p:txBody>
          <a:bodyPr/>
          <a:lstStyle/>
          <a:p>
            <a:fld id="{E58B422D-6C54-4CEE-BB35-28525E32F197}" type="slidenum">
              <a:rPr lang="it-IT" smtClean="0"/>
              <a:t>‹N›</a:t>
            </a:fld>
            <a:endParaRPr lang="it-IT"/>
          </a:p>
        </p:txBody>
      </p:sp>
    </p:spTree>
    <p:extLst>
      <p:ext uri="{BB962C8B-B14F-4D97-AF65-F5344CB8AC3E}">
        <p14:creationId xmlns:p14="http://schemas.microsoft.com/office/powerpoint/2010/main" val="310629886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BC17E7-5924-3DFA-070E-86E4DB64457A}"/>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3660E94-5CC0-56D6-6D3A-DF76560D37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B78E76F6-F623-BB2B-9910-4D95AC570D21}"/>
              </a:ext>
            </a:extLst>
          </p:cNvPr>
          <p:cNvSpPr>
            <a:spLocks noGrp="1"/>
          </p:cNvSpPr>
          <p:nvPr>
            <p:ph type="dt" sz="half" idx="10"/>
          </p:nvPr>
        </p:nvSpPr>
        <p:spPr/>
        <p:txBody>
          <a:bodyPr/>
          <a:lstStyle/>
          <a:p>
            <a:fld id="{27AE37A8-D264-4755-A377-4F807E08E2F2}" type="datetimeFigureOut">
              <a:rPr lang="it-IT" smtClean="0"/>
              <a:t>23/05/2023</a:t>
            </a:fld>
            <a:endParaRPr lang="it-IT"/>
          </a:p>
        </p:txBody>
      </p:sp>
      <p:sp>
        <p:nvSpPr>
          <p:cNvPr id="5" name="Segnaposto piè di pagina 4">
            <a:extLst>
              <a:ext uri="{FF2B5EF4-FFF2-40B4-BE49-F238E27FC236}">
                <a16:creationId xmlns:a16="http://schemas.microsoft.com/office/drawing/2014/main" id="{87D77A53-1536-33A0-F7AF-EDB279B9A1E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C1922C0-BE8C-036E-422D-83F235316E61}"/>
              </a:ext>
            </a:extLst>
          </p:cNvPr>
          <p:cNvSpPr>
            <a:spLocks noGrp="1"/>
          </p:cNvSpPr>
          <p:nvPr>
            <p:ph type="sldNum" sz="quarter" idx="12"/>
          </p:nvPr>
        </p:nvSpPr>
        <p:spPr/>
        <p:txBody>
          <a:bodyPr/>
          <a:lstStyle/>
          <a:p>
            <a:fld id="{95ECCCB7-5CC2-4256-8184-CF9DD9E90049}" type="slidenum">
              <a:rPr lang="it-IT" smtClean="0"/>
              <a:t>‹N›</a:t>
            </a:fld>
            <a:endParaRPr lang="it-IT"/>
          </a:p>
        </p:txBody>
      </p:sp>
    </p:spTree>
    <p:extLst>
      <p:ext uri="{BB962C8B-B14F-4D97-AF65-F5344CB8AC3E}">
        <p14:creationId xmlns:p14="http://schemas.microsoft.com/office/powerpoint/2010/main" val="2952062944"/>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BC02D2-804D-F996-8438-07AA1E9F168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562BED4-1CB8-F0EE-C7F7-E1459D17FF9E}"/>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C60E3F9-4CD5-D40A-4813-F89F06DF31E1}"/>
              </a:ext>
            </a:extLst>
          </p:cNvPr>
          <p:cNvSpPr>
            <a:spLocks noGrp="1"/>
          </p:cNvSpPr>
          <p:nvPr>
            <p:ph type="dt" sz="half" idx="10"/>
          </p:nvPr>
        </p:nvSpPr>
        <p:spPr/>
        <p:txBody>
          <a:bodyPr/>
          <a:lstStyle/>
          <a:p>
            <a:fld id="{27AE37A8-D264-4755-A377-4F807E08E2F2}" type="datetimeFigureOut">
              <a:rPr lang="it-IT" smtClean="0"/>
              <a:t>23/05/2023</a:t>
            </a:fld>
            <a:endParaRPr lang="it-IT"/>
          </a:p>
        </p:txBody>
      </p:sp>
      <p:sp>
        <p:nvSpPr>
          <p:cNvPr id="5" name="Segnaposto piè di pagina 4">
            <a:extLst>
              <a:ext uri="{FF2B5EF4-FFF2-40B4-BE49-F238E27FC236}">
                <a16:creationId xmlns:a16="http://schemas.microsoft.com/office/drawing/2014/main" id="{4D66D85D-3BD3-9D35-8BDD-EF332EF5AAC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E6B099B-83FE-6B77-1AE8-36C505F26B91}"/>
              </a:ext>
            </a:extLst>
          </p:cNvPr>
          <p:cNvSpPr>
            <a:spLocks noGrp="1"/>
          </p:cNvSpPr>
          <p:nvPr>
            <p:ph type="sldNum" sz="quarter" idx="12"/>
          </p:nvPr>
        </p:nvSpPr>
        <p:spPr/>
        <p:txBody>
          <a:bodyPr/>
          <a:lstStyle/>
          <a:p>
            <a:fld id="{95ECCCB7-5CC2-4256-8184-CF9DD9E90049}" type="slidenum">
              <a:rPr lang="it-IT" smtClean="0"/>
              <a:t>‹N›</a:t>
            </a:fld>
            <a:endParaRPr lang="it-IT"/>
          </a:p>
        </p:txBody>
      </p:sp>
    </p:spTree>
    <p:extLst>
      <p:ext uri="{BB962C8B-B14F-4D97-AF65-F5344CB8AC3E}">
        <p14:creationId xmlns:p14="http://schemas.microsoft.com/office/powerpoint/2010/main" val="170674731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454EB9-36C5-A02E-A6D6-FABE9431AFED}"/>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3FDE75A3-3CF4-3B8E-2E56-5F34642C74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A315846E-D04F-80C4-750B-1A4C5FF639C0}"/>
              </a:ext>
            </a:extLst>
          </p:cNvPr>
          <p:cNvSpPr>
            <a:spLocks noGrp="1"/>
          </p:cNvSpPr>
          <p:nvPr>
            <p:ph type="dt" sz="half" idx="10"/>
          </p:nvPr>
        </p:nvSpPr>
        <p:spPr/>
        <p:txBody>
          <a:bodyPr/>
          <a:lstStyle/>
          <a:p>
            <a:fld id="{27AE37A8-D264-4755-A377-4F807E08E2F2}" type="datetimeFigureOut">
              <a:rPr lang="it-IT" smtClean="0"/>
              <a:t>23/05/2023</a:t>
            </a:fld>
            <a:endParaRPr lang="it-IT"/>
          </a:p>
        </p:txBody>
      </p:sp>
      <p:sp>
        <p:nvSpPr>
          <p:cNvPr id="5" name="Segnaposto piè di pagina 4">
            <a:extLst>
              <a:ext uri="{FF2B5EF4-FFF2-40B4-BE49-F238E27FC236}">
                <a16:creationId xmlns:a16="http://schemas.microsoft.com/office/drawing/2014/main" id="{D8CF93C0-7F5C-34F8-552C-B702ECD747A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77B98A9-8839-E8BF-07E9-9D64C4F15447}"/>
              </a:ext>
            </a:extLst>
          </p:cNvPr>
          <p:cNvSpPr>
            <a:spLocks noGrp="1"/>
          </p:cNvSpPr>
          <p:nvPr>
            <p:ph type="sldNum" sz="quarter" idx="12"/>
          </p:nvPr>
        </p:nvSpPr>
        <p:spPr/>
        <p:txBody>
          <a:bodyPr/>
          <a:lstStyle/>
          <a:p>
            <a:fld id="{95ECCCB7-5CC2-4256-8184-CF9DD9E90049}" type="slidenum">
              <a:rPr lang="it-IT" smtClean="0"/>
              <a:t>‹N›</a:t>
            </a:fld>
            <a:endParaRPr lang="it-IT"/>
          </a:p>
        </p:txBody>
      </p:sp>
    </p:spTree>
    <p:extLst>
      <p:ext uri="{BB962C8B-B14F-4D97-AF65-F5344CB8AC3E}">
        <p14:creationId xmlns:p14="http://schemas.microsoft.com/office/powerpoint/2010/main" val="4197675754"/>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C3DC26-6DCC-8CFE-4FCF-2E1CF09308C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352BF93-9107-CC88-8B8A-6DAFA97D761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C0272786-86B6-EEE6-E2C3-FC30D9287E1F}"/>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4126B247-1151-E8E1-02D2-948F98AA08FF}"/>
              </a:ext>
            </a:extLst>
          </p:cNvPr>
          <p:cNvSpPr>
            <a:spLocks noGrp="1"/>
          </p:cNvSpPr>
          <p:nvPr>
            <p:ph type="dt" sz="half" idx="10"/>
          </p:nvPr>
        </p:nvSpPr>
        <p:spPr/>
        <p:txBody>
          <a:bodyPr/>
          <a:lstStyle/>
          <a:p>
            <a:fld id="{27AE37A8-D264-4755-A377-4F807E08E2F2}" type="datetimeFigureOut">
              <a:rPr lang="it-IT" smtClean="0"/>
              <a:t>23/05/2023</a:t>
            </a:fld>
            <a:endParaRPr lang="it-IT"/>
          </a:p>
        </p:txBody>
      </p:sp>
      <p:sp>
        <p:nvSpPr>
          <p:cNvPr id="6" name="Segnaposto piè di pagina 5">
            <a:extLst>
              <a:ext uri="{FF2B5EF4-FFF2-40B4-BE49-F238E27FC236}">
                <a16:creationId xmlns:a16="http://schemas.microsoft.com/office/drawing/2014/main" id="{74AACED9-F95C-A1ED-21A6-B3D1893E4026}"/>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95E6CFB-23B2-3ECD-B838-5150FA250EBD}"/>
              </a:ext>
            </a:extLst>
          </p:cNvPr>
          <p:cNvSpPr>
            <a:spLocks noGrp="1"/>
          </p:cNvSpPr>
          <p:nvPr>
            <p:ph type="sldNum" sz="quarter" idx="12"/>
          </p:nvPr>
        </p:nvSpPr>
        <p:spPr/>
        <p:txBody>
          <a:bodyPr/>
          <a:lstStyle/>
          <a:p>
            <a:fld id="{95ECCCB7-5CC2-4256-8184-CF9DD9E90049}" type="slidenum">
              <a:rPr lang="it-IT" smtClean="0"/>
              <a:t>‹N›</a:t>
            </a:fld>
            <a:endParaRPr lang="it-IT"/>
          </a:p>
        </p:txBody>
      </p:sp>
    </p:spTree>
    <p:extLst>
      <p:ext uri="{BB962C8B-B14F-4D97-AF65-F5344CB8AC3E}">
        <p14:creationId xmlns:p14="http://schemas.microsoft.com/office/powerpoint/2010/main" val="1343366529"/>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0977C43-6D7C-2602-60AD-FD27B15EEEE1}"/>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7686995-DEB6-74B2-6018-0DA6056E38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7FCFA951-7E08-397B-1D2D-2CDC762C9439}"/>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F3F6260F-14DF-05AE-5C79-E047803F84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9BBF43DB-56E6-E861-5286-1D7850313F03}"/>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9F081802-7626-F058-DEC5-7831778B6684}"/>
              </a:ext>
            </a:extLst>
          </p:cNvPr>
          <p:cNvSpPr>
            <a:spLocks noGrp="1"/>
          </p:cNvSpPr>
          <p:nvPr>
            <p:ph type="dt" sz="half" idx="10"/>
          </p:nvPr>
        </p:nvSpPr>
        <p:spPr/>
        <p:txBody>
          <a:bodyPr/>
          <a:lstStyle/>
          <a:p>
            <a:fld id="{27AE37A8-D264-4755-A377-4F807E08E2F2}" type="datetimeFigureOut">
              <a:rPr lang="it-IT" smtClean="0"/>
              <a:t>23/05/2023</a:t>
            </a:fld>
            <a:endParaRPr lang="it-IT"/>
          </a:p>
        </p:txBody>
      </p:sp>
      <p:sp>
        <p:nvSpPr>
          <p:cNvPr id="8" name="Segnaposto piè di pagina 7">
            <a:extLst>
              <a:ext uri="{FF2B5EF4-FFF2-40B4-BE49-F238E27FC236}">
                <a16:creationId xmlns:a16="http://schemas.microsoft.com/office/drawing/2014/main" id="{7D6B3888-717F-0A39-5C56-BB61EB2569BB}"/>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F9EED601-9DF4-B0A6-D7F2-13BF4852874A}"/>
              </a:ext>
            </a:extLst>
          </p:cNvPr>
          <p:cNvSpPr>
            <a:spLocks noGrp="1"/>
          </p:cNvSpPr>
          <p:nvPr>
            <p:ph type="sldNum" sz="quarter" idx="12"/>
          </p:nvPr>
        </p:nvSpPr>
        <p:spPr/>
        <p:txBody>
          <a:bodyPr/>
          <a:lstStyle/>
          <a:p>
            <a:fld id="{95ECCCB7-5CC2-4256-8184-CF9DD9E90049}" type="slidenum">
              <a:rPr lang="it-IT" smtClean="0"/>
              <a:t>‹N›</a:t>
            </a:fld>
            <a:endParaRPr lang="it-IT"/>
          </a:p>
        </p:txBody>
      </p:sp>
    </p:spTree>
    <p:extLst>
      <p:ext uri="{BB962C8B-B14F-4D97-AF65-F5344CB8AC3E}">
        <p14:creationId xmlns:p14="http://schemas.microsoft.com/office/powerpoint/2010/main" val="77754555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C27D4D1-A451-1BD5-D160-337EC19B49F3}"/>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FF17D2E1-CE33-70B3-D75D-6EBB9556EB91}"/>
              </a:ext>
            </a:extLst>
          </p:cNvPr>
          <p:cNvSpPr>
            <a:spLocks noGrp="1"/>
          </p:cNvSpPr>
          <p:nvPr>
            <p:ph type="dt" sz="half" idx="10"/>
          </p:nvPr>
        </p:nvSpPr>
        <p:spPr/>
        <p:txBody>
          <a:bodyPr/>
          <a:lstStyle/>
          <a:p>
            <a:fld id="{27AE37A8-D264-4755-A377-4F807E08E2F2}" type="datetimeFigureOut">
              <a:rPr lang="it-IT" smtClean="0"/>
              <a:t>23/05/2023</a:t>
            </a:fld>
            <a:endParaRPr lang="it-IT"/>
          </a:p>
        </p:txBody>
      </p:sp>
      <p:sp>
        <p:nvSpPr>
          <p:cNvPr id="4" name="Segnaposto piè di pagina 3">
            <a:extLst>
              <a:ext uri="{FF2B5EF4-FFF2-40B4-BE49-F238E27FC236}">
                <a16:creationId xmlns:a16="http://schemas.microsoft.com/office/drawing/2014/main" id="{1DC04B6D-1D2C-0270-7612-F269034E7AAF}"/>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7FB9E493-B93A-C608-8B0A-B93910B7A259}"/>
              </a:ext>
            </a:extLst>
          </p:cNvPr>
          <p:cNvSpPr>
            <a:spLocks noGrp="1"/>
          </p:cNvSpPr>
          <p:nvPr>
            <p:ph type="sldNum" sz="quarter" idx="12"/>
          </p:nvPr>
        </p:nvSpPr>
        <p:spPr/>
        <p:txBody>
          <a:bodyPr/>
          <a:lstStyle/>
          <a:p>
            <a:fld id="{95ECCCB7-5CC2-4256-8184-CF9DD9E90049}" type="slidenum">
              <a:rPr lang="it-IT" smtClean="0"/>
              <a:t>‹N›</a:t>
            </a:fld>
            <a:endParaRPr lang="it-IT"/>
          </a:p>
        </p:txBody>
      </p:sp>
    </p:spTree>
    <p:extLst>
      <p:ext uri="{BB962C8B-B14F-4D97-AF65-F5344CB8AC3E}">
        <p14:creationId xmlns:p14="http://schemas.microsoft.com/office/powerpoint/2010/main" val="107352031"/>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7B75E3F-58C5-317A-B37C-6D2BED728990}"/>
              </a:ext>
            </a:extLst>
          </p:cNvPr>
          <p:cNvSpPr>
            <a:spLocks noGrp="1"/>
          </p:cNvSpPr>
          <p:nvPr>
            <p:ph type="dt" sz="half" idx="10"/>
          </p:nvPr>
        </p:nvSpPr>
        <p:spPr/>
        <p:txBody>
          <a:bodyPr/>
          <a:lstStyle/>
          <a:p>
            <a:fld id="{27AE37A8-D264-4755-A377-4F807E08E2F2}" type="datetimeFigureOut">
              <a:rPr lang="it-IT" smtClean="0"/>
              <a:t>23/05/2023</a:t>
            </a:fld>
            <a:endParaRPr lang="it-IT"/>
          </a:p>
        </p:txBody>
      </p:sp>
      <p:sp>
        <p:nvSpPr>
          <p:cNvPr id="3" name="Segnaposto piè di pagina 2">
            <a:extLst>
              <a:ext uri="{FF2B5EF4-FFF2-40B4-BE49-F238E27FC236}">
                <a16:creationId xmlns:a16="http://schemas.microsoft.com/office/drawing/2014/main" id="{32B0D572-A4A2-5C1C-BEC9-6F066E9D7150}"/>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6533C7F0-15EA-2A86-3322-074D504CA63D}"/>
              </a:ext>
            </a:extLst>
          </p:cNvPr>
          <p:cNvSpPr>
            <a:spLocks noGrp="1"/>
          </p:cNvSpPr>
          <p:nvPr>
            <p:ph type="sldNum" sz="quarter" idx="12"/>
          </p:nvPr>
        </p:nvSpPr>
        <p:spPr/>
        <p:txBody>
          <a:bodyPr/>
          <a:lstStyle/>
          <a:p>
            <a:fld id="{95ECCCB7-5CC2-4256-8184-CF9DD9E90049}" type="slidenum">
              <a:rPr lang="it-IT" smtClean="0"/>
              <a:t>‹N›</a:t>
            </a:fld>
            <a:endParaRPr lang="it-IT"/>
          </a:p>
        </p:txBody>
      </p:sp>
    </p:spTree>
    <p:extLst>
      <p:ext uri="{BB962C8B-B14F-4D97-AF65-F5344CB8AC3E}">
        <p14:creationId xmlns:p14="http://schemas.microsoft.com/office/powerpoint/2010/main" val="335378467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7B75427F-B2A3-41A5-94D7-F135D50319F4}" type="datetimeFigureOut">
              <a:rPr lang="en-US" smtClean="0"/>
              <a:t>5/23/2023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‹N›</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4272B6-9ADF-5B4B-9FBB-44B1233DC89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2C0E2BD-000C-9C66-9243-A99B85806C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C709A054-CF76-5F85-1D9D-D20590432B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3AAB79D-F43F-8A7F-2CB6-2961ADD1C4F6}"/>
              </a:ext>
            </a:extLst>
          </p:cNvPr>
          <p:cNvSpPr>
            <a:spLocks noGrp="1"/>
          </p:cNvSpPr>
          <p:nvPr>
            <p:ph type="dt" sz="half" idx="10"/>
          </p:nvPr>
        </p:nvSpPr>
        <p:spPr/>
        <p:txBody>
          <a:bodyPr/>
          <a:lstStyle/>
          <a:p>
            <a:fld id="{27AE37A8-D264-4755-A377-4F807E08E2F2}" type="datetimeFigureOut">
              <a:rPr lang="it-IT" smtClean="0"/>
              <a:t>23/05/2023</a:t>
            </a:fld>
            <a:endParaRPr lang="it-IT"/>
          </a:p>
        </p:txBody>
      </p:sp>
      <p:sp>
        <p:nvSpPr>
          <p:cNvPr id="6" name="Segnaposto piè di pagina 5">
            <a:extLst>
              <a:ext uri="{FF2B5EF4-FFF2-40B4-BE49-F238E27FC236}">
                <a16:creationId xmlns:a16="http://schemas.microsoft.com/office/drawing/2014/main" id="{932D113E-0DAF-4995-8F1E-261BC663215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440ECAA-6F11-5609-6FE1-42CFD99511E0}"/>
              </a:ext>
            </a:extLst>
          </p:cNvPr>
          <p:cNvSpPr>
            <a:spLocks noGrp="1"/>
          </p:cNvSpPr>
          <p:nvPr>
            <p:ph type="sldNum" sz="quarter" idx="12"/>
          </p:nvPr>
        </p:nvSpPr>
        <p:spPr/>
        <p:txBody>
          <a:bodyPr/>
          <a:lstStyle/>
          <a:p>
            <a:fld id="{95ECCCB7-5CC2-4256-8184-CF9DD9E90049}" type="slidenum">
              <a:rPr lang="it-IT" smtClean="0"/>
              <a:t>‹N›</a:t>
            </a:fld>
            <a:endParaRPr lang="it-IT"/>
          </a:p>
        </p:txBody>
      </p:sp>
    </p:spTree>
    <p:extLst>
      <p:ext uri="{BB962C8B-B14F-4D97-AF65-F5344CB8AC3E}">
        <p14:creationId xmlns:p14="http://schemas.microsoft.com/office/powerpoint/2010/main" val="10937456"/>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EDB29F-94EF-0BF5-F6FE-4AF604BD66A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C500EBBE-6AD9-A876-09D4-EF58BE14C8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6FCB0C49-75E6-D0E9-FDE9-041A344B7E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DFC61C0-89C9-93FA-FCFD-95C81B45578B}"/>
              </a:ext>
            </a:extLst>
          </p:cNvPr>
          <p:cNvSpPr>
            <a:spLocks noGrp="1"/>
          </p:cNvSpPr>
          <p:nvPr>
            <p:ph type="dt" sz="half" idx="10"/>
          </p:nvPr>
        </p:nvSpPr>
        <p:spPr/>
        <p:txBody>
          <a:bodyPr/>
          <a:lstStyle/>
          <a:p>
            <a:fld id="{27AE37A8-D264-4755-A377-4F807E08E2F2}" type="datetimeFigureOut">
              <a:rPr lang="it-IT" smtClean="0"/>
              <a:t>23/05/2023</a:t>
            </a:fld>
            <a:endParaRPr lang="it-IT"/>
          </a:p>
        </p:txBody>
      </p:sp>
      <p:sp>
        <p:nvSpPr>
          <p:cNvPr id="6" name="Segnaposto piè di pagina 5">
            <a:extLst>
              <a:ext uri="{FF2B5EF4-FFF2-40B4-BE49-F238E27FC236}">
                <a16:creationId xmlns:a16="http://schemas.microsoft.com/office/drawing/2014/main" id="{8075D74B-4DEF-6FD1-DA40-64061964C96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3CBA0DD-D5A6-7CC6-9474-EDB3AE40DFF8}"/>
              </a:ext>
            </a:extLst>
          </p:cNvPr>
          <p:cNvSpPr>
            <a:spLocks noGrp="1"/>
          </p:cNvSpPr>
          <p:nvPr>
            <p:ph type="sldNum" sz="quarter" idx="12"/>
          </p:nvPr>
        </p:nvSpPr>
        <p:spPr/>
        <p:txBody>
          <a:bodyPr/>
          <a:lstStyle/>
          <a:p>
            <a:fld id="{95ECCCB7-5CC2-4256-8184-CF9DD9E90049}" type="slidenum">
              <a:rPr lang="it-IT" smtClean="0"/>
              <a:t>‹N›</a:t>
            </a:fld>
            <a:endParaRPr lang="it-IT"/>
          </a:p>
        </p:txBody>
      </p:sp>
    </p:spTree>
    <p:extLst>
      <p:ext uri="{BB962C8B-B14F-4D97-AF65-F5344CB8AC3E}">
        <p14:creationId xmlns:p14="http://schemas.microsoft.com/office/powerpoint/2010/main" val="950650664"/>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E801F-428A-9F5A-03B2-2308074AF3A6}"/>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C7F39E3-5D60-D28A-BAC5-3F24EB468B78}"/>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68CEF08-FF71-CA07-9185-6629E24F7438}"/>
              </a:ext>
            </a:extLst>
          </p:cNvPr>
          <p:cNvSpPr>
            <a:spLocks noGrp="1"/>
          </p:cNvSpPr>
          <p:nvPr>
            <p:ph type="dt" sz="half" idx="10"/>
          </p:nvPr>
        </p:nvSpPr>
        <p:spPr/>
        <p:txBody>
          <a:bodyPr/>
          <a:lstStyle/>
          <a:p>
            <a:fld id="{27AE37A8-D264-4755-A377-4F807E08E2F2}" type="datetimeFigureOut">
              <a:rPr lang="it-IT" smtClean="0"/>
              <a:t>23/05/2023</a:t>
            </a:fld>
            <a:endParaRPr lang="it-IT"/>
          </a:p>
        </p:txBody>
      </p:sp>
      <p:sp>
        <p:nvSpPr>
          <p:cNvPr id="5" name="Segnaposto piè di pagina 4">
            <a:extLst>
              <a:ext uri="{FF2B5EF4-FFF2-40B4-BE49-F238E27FC236}">
                <a16:creationId xmlns:a16="http://schemas.microsoft.com/office/drawing/2014/main" id="{610930E0-A718-8613-4F43-0F5D163EDDA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DAA4734-18F1-D24F-91C8-27FE284B06F1}"/>
              </a:ext>
            </a:extLst>
          </p:cNvPr>
          <p:cNvSpPr>
            <a:spLocks noGrp="1"/>
          </p:cNvSpPr>
          <p:nvPr>
            <p:ph type="sldNum" sz="quarter" idx="12"/>
          </p:nvPr>
        </p:nvSpPr>
        <p:spPr/>
        <p:txBody>
          <a:bodyPr/>
          <a:lstStyle/>
          <a:p>
            <a:fld id="{95ECCCB7-5CC2-4256-8184-CF9DD9E90049}" type="slidenum">
              <a:rPr lang="it-IT" smtClean="0"/>
              <a:t>‹N›</a:t>
            </a:fld>
            <a:endParaRPr lang="it-IT"/>
          </a:p>
        </p:txBody>
      </p:sp>
    </p:spTree>
    <p:extLst>
      <p:ext uri="{BB962C8B-B14F-4D97-AF65-F5344CB8AC3E}">
        <p14:creationId xmlns:p14="http://schemas.microsoft.com/office/powerpoint/2010/main" val="876174025"/>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1348984-A054-4096-D9FB-F06AF0EB69B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B6FC2D3-83ED-21FC-761F-954DDD37951F}"/>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6864A1F-749B-F214-E5FF-28B84530B7BA}"/>
              </a:ext>
            </a:extLst>
          </p:cNvPr>
          <p:cNvSpPr>
            <a:spLocks noGrp="1"/>
          </p:cNvSpPr>
          <p:nvPr>
            <p:ph type="dt" sz="half" idx="10"/>
          </p:nvPr>
        </p:nvSpPr>
        <p:spPr/>
        <p:txBody>
          <a:bodyPr/>
          <a:lstStyle/>
          <a:p>
            <a:fld id="{27AE37A8-D264-4755-A377-4F807E08E2F2}" type="datetimeFigureOut">
              <a:rPr lang="it-IT" smtClean="0"/>
              <a:t>23/05/2023</a:t>
            </a:fld>
            <a:endParaRPr lang="it-IT"/>
          </a:p>
        </p:txBody>
      </p:sp>
      <p:sp>
        <p:nvSpPr>
          <p:cNvPr id="5" name="Segnaposto piè di pagina 4">
            <a:extLst>
              <a:ext uri="{FF2B5EF4-FFF2-40B4-BE49-F238E27FC236}">
                <a16:creationId xmlns:a16="http://schemas.microsoft.com/office/drawing/2014/main" id="{76434AFC-C3A1-678C-4BE7-F7F2B7A4B24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21B3923-DCE1-39D3-0D20-B05BE430923C}"/>
              </a:ext>
            </a:extLst>
          </p:cNvPr>
          <p:cNvSpPr>
            <a:spLocks noGrp="1"/>
          </p:cNvSpPr>
          <p:nvPr>
            <p:ph type="sldNum" sz="quarter" idx="12"/>
          </p:nvPr>
        </p:nvSpPr>
        <p:spPr/>
        <p:txBody>
          <a:bodyPr/>
          <a:lstStyle/>
          <a:p>
            <a:fld id="{95ECCCB7-5CC2-4256-8184-CF9DD9E90049}" type="slidenum">
              <a:rPr lang="it-IT" smtClean="0"/>
              <a:t>‹N›</a:t>
            </a:fld>
            <a:endParaRPr lang="it-IT"/>
          </a:p>
        </p:txBody>
      </p:sp>
    </p:spTree>
    <p:extLst>
      <p:ext uri="{BB962C8B-B14F-4D97-AF65-F5344CB8AC3E}">
        <p14:creationId xmlns:p14="http://schemas.microsoft.com/office/powerpoint/2010/main" val="1980999523"/>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9AF1A8-6E7C-229F-2526-969E4100327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549EFD59-FD85-771D-99B0-B7469806D2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1BEED249-3F57-40D5-A517-FB5B0182440B}"/>
              </a:ext>
            </a:extLst>
          </p:cNvPr>
          <p:cNvSpPr>
            <a:spLocks noGrp="1"/>
          </p:cNvSpPr>
          <p:nvPr>
            <p:ph type="dt" sz="half" idx="10"/>
          </p:nvPr>
        </p:nvSpPr>
        <p:spPr/>
        <p:txBody>
          <a:bodyPr/>
          <a:lstStyle/>
          <a:p>
            <a:fld id="{25023538-C5D8-476A-AE8E-EA07701D3ABB}" type="datetimeFigureOut">
              <a:rPr lang="it-IT" smtClean="0"/>
              <a:t>23/05/2023</a:t>
            </a:fld>
            <a:endParaRPr lang="it-IT"/>
          </a:p>
        </p:txBody>
      </p:sp>
      <p:sp>
        <p:nvSpPr>
          <p:cNvPr id="5" name="Segnaposto piè di pagina 4">
            <a:extLst>
              <a:ext uri="{FF2B5EF4-FFF2-40B4-BE49-F238E27FC236}">
                <a16:creationId xmlns:a16="http://schemas.microsoft.com/office/drawing/2014/main" id="{533ABCCA-EF12-10C5-3FCB-48A79F1D5E8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4FCC538-E432-24F9-C9DC-1ECC536539A5}"/>
              </a:ext>
            </a:extLst>
          </p:cNvPr>
          <p:cNvSpPr>
            <a:spLocks noGrp="1"/>
          </p:cNvSpPr>
          <p:nvPr>
            <p:ph type="sldNum" sz="quarter" idx="12"/>
          </p:nvPr>
        </p:nvSpPr>
        <p:spPr/>
        <p:txBody>
          <a:bodyPr/>
          <a:lstStyle/>
          <a:p>
            <a:fld id="{4A641D28-7605-4D8E-BEBF-E62B2591C96F}" type="slidenum">
              <a:rPr lang="it-IT" smtClean="0"/>
              <a:t>‹N›</a:t>
            </a:fld>
            <a:endParaRPr lang="it-IT"/>
          </a:p>
        </p:txBody>
      </p:sp>
    </p:spTree>
    <p:extLst>
      <p:ext uri="{BB962C8B-B14F-4D97-AF65-F5344CB8AC3E}">
        <p14:creationId xmlns:p14="http://schemas.microsoft.com/office/powerpoint/2010/main" val="306926241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40589E-ACA1-29A1-CB05-FB89D5C3EB1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973BA67-10E5-D2BE-9DD4-AC5708BDF93C}"/>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A43AA98-DBD6-05D0-431C-4E82EF2CD78B}"/>
              </a:ext>
            </a:extLst>
          </p:cNvPr>
          <p:cNvSpPr>
            <a:spLocks noGrp="1"/>
          </p:cNvSpPr>
          <p:nvPr>
            <p:ph type="dt" sz="half" idx="10"/>
          </p:nvPr>
        </p:nvSpPr>
        <p:spPr/>
        <p:txBody>
          <a:bodyPr/>
          <a:lstStyle/>
          <a:p>
            <a:fld id="{25023538-C5D8-476A-AE8E-EA07701D3ABB}" type="datetimeFigureOut">
              <a:rPr lang="it-IT" smtClean="0"/>
              <a:t>23/05/2023</a:t>
            </a:fld>
            <a:endParaRPr lang="it-IT"/>
          </a:p>
        </p:txBody>
      </p:sp>
      <p:sp>
        <p:nvSpPr>
          <p:cNvPr id="5" name="Segnaposto piè di pagina 4">
            <a:extLst>
              <a:ext uri="{FF2B5EF4-FFF2-40B4-BE49-F238E27FC236}">
                <a16:creationId xmlns:a16="http://schemas.microsoft.com/office/drawing/2014/main" id="{06A42D10-1001-8FED-48D6-C2431AF984A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22FEE69-507E-01F4-79C4-846780F2CF8D}"/>
              </a:ext>
            </a:extLst>
          </p:cNvPr>
          <p:cNvSpPr>
            <a:spLocks noGrp="1"/>
          </p:cNvSpPr>
          <p:nvPr>
            <p:ph type="sldNum" sz="quarter" idx="12"/>
          </p:nvPr>
        </p:nvSpPr>
        <p:spPr/>
        <p:txBody>
          <a:bodyPr/>
          <a:lstStyle/>
          <a:p>
            <a:fld id="{4A641D28-7605-4D8E-BEBF-E62B2591C96F}" type="slidenum">
              <a:rPr lang="it-IT" smtClean="0"/>
              <a:t>‹N›</a:t>
            </a:fld>
            <a:endParaRPr lang="it-IT"/>
          </a:p>
        </p:txBody>
      </p:sp>
    </p:spTree>
    <p:extLst>
      <p:ext uri="{BB962C8B-B14F-4D97-AF65-F5344CB8AC3E}">
        <p14:creationId xmlns:p14="http://schemas.microsoft.com/office/powerpoint/2010/main" val="297047744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6BB433-8177-06D0-5C4B-79B3FB8123C3}"/>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3DF44D32-CA47-91E1-F1D4-1194C5168F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6DDCF185-D506-0FAF-A5A3-A2F2E56443D5}"/>
              </a:ext>
            </a:extLst>
          </p:cNvPr>
          <p:cNvSpPr>
            <a:spLocks noGrp="1"/>
          </p:cNvSpPr>
          <p:nvPr>
            <p:ph type="dt" sz="half" idx="10"/>
          </p:nvPr>
        </p:nvSpPr>
        <p:spPr/>
        <p:txBody>
          <a:bodyPr/>
          <a:lstStyle/>
          <a:p>
            <a:fld id="{25023538-C5D8-476A-AE8E-EA07701D3ABB}" type="datetimeFigureOut">
              <a:rPr lang="it-IT" smtClean="0"/>
              <a:t>23/05/2023</a:t>
            </a:fld>
            <a:endParaRPr lang="it-IT"/>
          </a:p>
        </p:txBody>
      </p:sp>
      <p:sp>
        <p:nvSpPr>
          <p:cNvPr id="5" name="Segnaposto piè di pagina 4">
            <a:extLst>
              <a:ext uri="{FF2B5EF4-FFF2-40B4-BE49-F238E27FC236}">
                <a16:creationId xmlns:a16="http://schemas.microsoft.com/office/drawing/2014/main" id="{C62F9AC3-EEEA-35C8-8973-8F6D5C950B0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A03297A-D4DD-223E-A1E4-8CB4A5BB16B6}"/>
              </a:ext>
            </a:extLst>
          </p:cNvPr>
          <p:cNvSpPr>
            <a:spLocks noGrp="1"/>
          </p:cNvSpPr>
          <p:nvPr>
            <p:ph type="sldNum" sz="quarter" idx="12"/>
          </p:nvPr>
        </p:nvSpPr>
        <p:spPr/>
        <p:txBody>
          <a:bodyPr/>
          <a:lstStyle/>
          <a:p>
            <a:fld id="{4A641D28-7605-4D8E-BEBF-E62B2591C96F}" type="slidenum">
              <a:rPr lang="it-IT" smtClean="0"/>
              <a:t>‹N›</a:t>
            </a:fld>
            <a:endParaRPr lang="it-IT"/>
          </a:p>
        </p:txBody>
      </p:sp>
    </p:spTree>
    <p:extLst>
      <p:ext uri="{BB962C8B-B14F-4D97-AF65-F5344CB8AC3E}">
        <p14:creationId xmlns:p14="http://schemas.microsoft.com/office/powerpoint/2010/main" val="3049831735"/>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CA81CC-3DB8-D29D-2953-7236F3B193F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5D84094-46E7-0680-6BDE-B33F952B9412}"/>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D3872109-9BCB-C174-D0FA-F7F77E326AC0}"/>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06D40B0E-3B22-897B-16F4-7DC73C1F9B2C}"/>
              </a:ext>
            </a:extLst>
          </p:cNvPr>
          <p:cNvSpPr>
            <a:spLocks noGrp="1"/>
          </p:cNvSpPr>
          <p:nvPr>
            <p:ph type="dt" sz="half" idx="10"/>
          </p:nvPr>
        </p:nvSpPr>
        <p:spPr/>
        <p:txBody>
          <a:bodyPr/>
          <a:lstStyle/>
          <a:p>
            <a:fld id="{25023538-C5D8-476A-AE8E-EA07701D3ABB}" type="datetimeFigureOut">
              <a:rPr lang="it-IT" smtClean="0"/>
              <a:t>23/05/2023</a:t>
            </a:fld>
            <a:endParaRPr lang="it-IT"/>
          </a:p>
        </p:txBody>
      </p:sp>
      <p:sp>
        <p:nvSpPr>
          <p:cNvPr id="6" name="Segnaposto piè di pagina 5">
            <a:extLst>
              <a:ext uri="{FF2B5EF4-FFF2-40B4-BE49-F238E27FC236}">
                <a16:creationId xmlns:a16="http://schemas.microsoft.com/office/drawing/2014/main" id="{06F8E857-2ADE-5430-4452-5FE8BDBF63D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C2E6AE0-5BDC-49A6-D518-7B335DE073E2}"/>
              </a:ext>
            </a:extLst>
          </p:cNvPr>
          <p:cNvSpPr>
            <a:spLocks noGrp="1"/>
          </p:cNvSpPr>
          <p:nvPr>
            <p:ph type="sldNum" sz="quarter" idx="12"/>
          </p:nvPr>
        </p:nvSpPr>
        <p:spPr/>
        <p:txBody>
          <a:bodyPr/>
          <a:lstStyle/>
          <a:p>
            <a:fld id="{4A641D28-7605-4D8E-BEBF-E62B2591C96F}" type="slidenum">
              <a:rPr lang="it-IT" smtClean="0"/>
              <a:t>‹N›</a:t>
            </a:fld>
            <a:endParaRPr lang="it-IT"/>
          </a:p>
        </p:txBody>
      </p:sp>
    </p:spTree>
    <p:extLst>
      <p:ext uri="{BB962C8B-B14F-4D97-AF65-F5344CB8AC3E}">
        <p14:creationId xmlns:p14="http://schemas.microsoft.com/office/powerpoint/2010/main" val="3511327088"/>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E8EBAA-3D3E-888D-F693-97EC64B9F2A8}"/>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63FEA53-D7D9-2F6C-9D82-622F50429D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29FE4939-7BF3-475D-69FC-46742593A383}"/>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81ED480A-EB85-CEFA-5619-9EDE1219B6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0F6C2992-212A-5E0B-4F36-678F4F7B98FD}"/>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E9F81F52-C637-1431-704B-D2C6193BDC18}"/>
              </a:ext>
            </a:extLst>
          </p:cNvPr>
          <p:cNvSpPr>
            <a:spLocks noGrp="1"/>
          </p:cNvSpPr>
          <p:nvPr>
            <p:ph type="dt" sz="half" idx="10"/>
          </p:nvPr>
        </p:nvSpPr>
        <p:spPr/>
        <p:txBody>
          <a:bodyPr/>
          <a:lstStyle/>
          <a:p>
            <a:fld id="{25023538-C5D8-476A-AE8E-EA07701D3ABB}" type="datetimeFigureOut">
              <a:rPr lang="it-IT" smtClean="0"/>
              <a:t>23/05/2023</a:t>
            </a:fld>
            <a:endParaRPr lang="it-IT"/>
          </a:p>
        </p:txBody>
      </p:sp>
      <p:sp>
        <p:nvSpPr>
          <p:cNvPr id="8" name="Segnaposto piè di pagina 7">
            <a:extLst>
              <a:ext uri="{FF2B5EF4-FFF2-40B4-BE49-F238E27FC236}">
                <a16:creationId xmlns:a16="http://schemas.microsoft.com/office/drawing/2014/main" id="{6234C6F5-D96A-5C61-ACF3-E167DF0C2FD2}"/>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FF39181E-B162-631D-8D53-374C983BB6E9}"/>
              </a:ext>
            </a:extLst>
          </p:cNvPr>
          <p:cNvSpPr>
            <a:spLocks noGrp="1"/>
          </p:cNvSpPr>
          <p:nvPr>
            <p:ph type="sldNum" sz="quarter" idx="12"/>
          </p:nvPr>
        </p:nvSpPr>
        <p:spPr/>
        <p:txBody>
          <a:bodyPr/>
          <a:lstStyle/>
          <a:p>
            <a:fld id="{4A641D28-7605-4D8E-BEBF-E62B2591C96F}" type="slidenum">
              <a:rPr lang="it-IT" smtClean="0"/>
              <a:t>‹N›</a:t>
            </a:fld>
            <a:endParaRPr lang="it-IT"/>
          </a:p>
        </p:txBody>
      </p:sp>
    </p:spTree>
    <p:extLst>
      <p:ext uri="{BB962C8B-B14F-4D97-AF65-F5344CB8AC3E}">
        <p14:creationId xmlns:p14="http://schemas.microsoft.com/office/powerpoint/2010/main" val="603000972"/>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9A18BF-A5D8-500F-0B03-F3B969F1B7D2}"/>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6AE74FD5-694E-061B-0834-A375AD7D87FD}"/>
              </a:ext>
            </a:extLst>
          </p:cNvPr>
          <p:cNvSpPr>
            <a:spLocks noGrp="1"/>
          </p:cNvSpPr>
          <p:nvPr>
            <p:ph type="dt" sz="half" idx="10"/>
          </p:nvPr>
        </p:nvSpPr>
        <p:spPr/>
        <p:txBody>
          <a:bodyPr/>
          <a:lstStyle/>
          <a:p>
            <a:fld id="{25023538-C5D8-476A-AE8E-EA07701D3ABB}" type="datetimeFigureOut">
              <a:rPr lang="it-IT" smtClean="0"/>
              <a:t>23/05/2023</a:t>
            </a:fld>
            <a:endParaRPr lang="it-IT"/>
          </a:p>
        </p:txBody>
      </p:sp>
      <p:sp>
        <p:nvSpPr>
          <p:cNvPr id="4" name="Segnaposto piè di pagina 3">
            <a:extLst>
              <a:ext uri="{FF2B5EF4-FFF2-40B4-BE49-F238E27FC236}">
                <a16:creationId xmlns:a16="http://schemas.microsoft.com/office/drawing/2014/main" id="{A32E7871-E4B4-506F-D1EE-4A089F27E968}"/>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11CF1B04-34ED-140A-F208-F9ED15FB2EC8}"/>
              </a:ext>
            </a:extLst>
          </p:cNvPr>
          <p:cNvSpPr>
            <a:spLocks noGrp="1"/>
          </p:cNvSpPr>
          <p:nvPr>
            <p:ph type="sldNum" sz="quarter" idx="12"/>
          </p:nvPr>
        </p:nvSpPr>
        <p:spPr/>
        <p:txBody>
          <a:bodyPr/>
          <a:lstStyle/>
          <a:p>
            <a:fld id="{4A641D28-7605-4D8E-BEBF-E62B2591C96F}" type="slidenum">
              <a:rPr lang="it-IT" smtClean="0"/>
              <a:t>‹N›</a:t>
            </a:fld>
            <a:endParaRPr lang="it-IT"/>
          </a:p>
        </p:txBody>
      </p:sp>
    </p:spTree>
    <p:extLst>
      <p:ext uri="{BB962C8B-B14F-4D97-AF65-F5344CB8AC3E}">
        <p14:creationId xmlns:p14="http://schemas.microsoft.com/office/powerpoint/2010/main" val="140717631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7737F25E-FAE0-4B81-80D5-440164BA5C1A}" type="datetimeFigureOut">
              <a:rPr lang="en-US" smtClean="0"/>
              <a:t>5/23/2023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‹N›</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428A7301-A901-87F7-9801-725F603AAFF9}"/>
              </a:ext>
            </a:extLst>
          </p:cNvPr>
          <p:cNvSpPr>
            <a:spLocks noGrp="1"/>
          </p:cNvSpPr>
          <p:nvPr>
            <p:ph type="dt" sz="half" idx="10"/>
          </p:nvPr>
        </p:nvSpPr>
        <p:spPr/>
        <p:txBody>
          <a:bodyPr/>
          <a:lstStyle/>
          <a:p>
            <a:fld id="{25023538-C5D8-476A-AE8E-EA07701D3ABB}" type="datetimeFigureOut">
              <a:rPr lang="it-IT" smtClean="0"/>
              <a:t>23/05/2023</a:t>
            </a:fld>
            <a:endParaRPr lang="it-IT"/>
          </a:p>
        </p:txBody>
      </p:sp>
      <p:sp>
        <p:nvSpPr>
          <p:cNvPr id="3" name="Segnaposto piè di pagina 2">
            <a:extLst>
              <a:ext uri="{FF2B5EF4-FFF2-40B4-BE49-F238E27FC236}">
                <a16:creationId xmlns:a16="http://schemas.microsoft.com/office/drawing/2014/main" id="{6B4DFAF0-A235-0C57-F561-D2137A1B6630}"/>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EF815999-4B4B-F729-C07C-5542B824DD81}"/>
              </a:ext>
            </a:extLst>
          </p:cNvPr>
          <p:cNvSpPr>
            <a:spLocks noGrp="1"/>
          </p:cNvSpPr>
          <p:nvPr>
            <p:ph type="sldNum" sz="quarter" idx="12"/>
          </p:nvPr>
        </p:nvSpPr>
        <p:spPr/>
        <p:txBody>
          <a:bodyPr/>
          <a:lstStyle/>
          <a:p>
            <a:fld id="{4A641D28-7605-4D8E-BEBF-E62B2591C96F}" type="slidenum">
              <a:rPr lang="it-IT" smtClean="0"/>
              <a:t>‹N›</a:t>
            </a:fld>
            <a:endParaRPr lang="it-IT"/>
          </a:p>
        </p:txBody>
      </p:sp>
    </p:spTree>
    <p:extLst>
      <p:ext uri="{BB962C8B-B14F-4D97-AF65-F5344CB8AC3E}">
        <p14:creationId xmlns:p14="http://schemas.microsoft.com/office/powerpoint/2010/main" val="399614393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25E7CD-0E91-3CB5-0D78-9A9CBE906B6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D339C62-8623-6F8D-4C08-32C6448618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242A24B-FA10-EA47-6891-1703AFD545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52B17C3-0E77-2C33-815D-5BC5B22D4E6E}"/>
              </a:ext>
            </a:extLst>
          </p:cNvPr>
          <p:cNvSpPr>
            <a:spLocks noGrp="1"/>
          </p:cNvSpPr>
          <p:nvPr>
            <p:ph type="dt" sz="half" idx="10"/>
          </p:nvPr>
        </p:nvSpPr>
        <p:spPr/>
        <p:txBody>
          <a:bodyPr/>
          <a:lstStyle/>
          <a:p>
            <a:fld id="{25023538-C5D8-476A-AE8E-EA07701D3ABB}" type="datetimeFigureOut">
              <a:rPr lang="it-IT" smtClean="0"/>
              <a:t>23/05/2023</a:t>
            </a:fld>
            <a:endParaRPr lang="it-IT"/>
          </a:p>
        </p:txBody>
      </p:sp>
      <p:sp>
        <p:nvSpPr>
          <p:cNvPr id="6" name="Segnaposto piè di pagina 5">
            <a:extLst>
              <a:ext uri="{FF2B5EF4-FFF2-40B4-BE49-F238E27FC236}">
                <a16:creationId xmlns:a16="http://schemas.microsoft.com/office/drawing/2014/main" id="{C9D3EB83-D8A4-CBD2-AE08-F704DA09ACC6}"/>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1027214-CF52-F8A3-5148-A449691A96F2}"/>
              </a:ext>
            </a:extLst>
          </p:cNvPr>
          <p:cNvSpPr>
            <a:spLocks noGrp="1"/>
          </p:cNvSpPr>
          <p:nvPr>
            <p:ph type="sldNum" sz="quarter" idx="12"/>
          </p:nvPr>
        </p:nvSpPr>
        <p:spPr/>
        <p:txBody>
          <a:bodyPr/>
          <a:lstStyle/>
          <a:p>
            <a:fld id="{4A641D28-7605-4D8E-BEBF-E62B2591C96F}" type="slidenum">
              <a:rPr lang="it-IT" smtClean="0"/>
              <a:t>‹N›</a:t>
            </a:fld>
            <a:endParaRPr lang="it-IT"/>
          </a:p>
        </p:txBody>
      </p:sp>
    </p:spTree>
    <p:extLst>
      <p:ext uri="{BB962C8B-B14F-4D97-AF65-F5344CB8AC3E}">
        <p14:creationId xmlns:p14="http://schemas.microsoft.com/office/powerpoint/2010/main" val="222970712"/>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6DCBA6-211D-9944-791D-A85EA5E092FA}"/>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AC98548-94B6-5FDD-7E8A-6E895C6E5F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57DE97C3-8C3F-6613-F76F-DD5EA133B7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FFDEEB0-184B-B9FF-AAC6-D5F1E7BA4099}"/>
              </a:ext>
            </a:extLst>
          </p:cNvPr>
          <p:cNvSpPr>
            <a:spLocks noGrp="1"/>
          </p:cNvSpPr>
          <p:nvPr>
            <p:ph type="dt" sz="half" idx="10"/>
          </p:nvPr>
        </p:nvSpPr>
        <p:spPr/>
        <p:txBody>
          <a:bodyPr/>
          <a:lstStyle/>
          <a:p>
            <a:fld id="{25023538-C5D8-476A-AE8E-EA07701D3ABB}" type="datetimeFigureOut">
              <a:rPr lang="it-IT" smtClean="0"/>
              <a:t>23/05/2023</a:t>
            </a:fld>
            <a:endParaRPr lang="it-IT"/>
          </a:p>
        </p:txBody>
      </p:sp>
      <p:sp>
        <p:nvSpPr>
          <p:cNvPr id="6" name="Segnaposto piè di pagina 5">
            <a:extLst>
              <a:ext uri="{FF2B5EF4-FFF2-40B4-BE49-F238E27FC236}">
                <a16:creationId xmlns:a16="http://schemas.microsoft.com/office/drawing/2014/main" id="{2C683CF0-9EFD-7831-8313-8E47344417AE}"/>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504E5BC-AAB3-6890-C2EB-CD1475E86B98}"/>
              </a:ext>
            </a:extLst>
          </p:cNvPr>
          <p:cNvSpPr>
            <a:spLocks noGrp="1"/>
          </p:cNvSpPr>
          <p:nvPr>
            <p:ph type="sldNum" sz="quarter" idx="12"/>
          </p:nvPr>
        </p:nvSpPr>
        <p:spPr/>
        <p:txBody>
          <a:bodyPr/>
          <a:lstStyle/>
          <a:p>
            <a:fld id="{4A641D28-7605-4D8E-BEBF-E62B2591C96F}" type="slidenum">
              <a:rPr lang="it-IT" smtClean="0"/>
              <a:t>‹N›</a:t>
            </a:fld>
            <a:endParaRPr lang="it-IT"/>
          </a:p>
        </p:txBody>
      </p:sp>
    </p:spTree>
    <p:extLst>
      <p:ext uri="{BB962C8B-B14F-4D97-AF65-F5344CB8AC3E}">
        <p14:creationId xmlns:p14="http://schemas.microsoft.com/office/powerpoint/2010/main" val="264923781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4A2CFB-4D1B-A8A6-C459-5ABBE9BE80D3}"/>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88BEEFB-5ACB-AD9E-EE20-719884EA2F51}"/>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2883A8F-65AD-6EC0-F752-94B429E265C9}"/>
              </a:ext>
            </a:extLst>
          </p:cNvPr>
          <p:cNvSpPr>
            <a:spLocks noGrp="1"/>
          </p:cNvSpPr>
          <p:nvPr>
            <p:ph type="dt" sz="half" idx="10"/>
          </p:nvPr>
        </p:nvSpPr>
        <p:spPr/>
        <p:txBody>
          <a:bodyPr/>
          <a:lstStyle/>
          <a:p>
            <a:fld id="{25023538-C5D8-476A-AE8E-EA07701D3ABB}" type="datetimeFigureOut">
              <a:rPr lang="it-IT" smtClean="0"/>
              <a:t>23/05/2023</a:t>
            </a:fld>
            <a:endParaRPr lang="it-IT"/>
          </a:p>
        </p:txBody>
      </p:sp>
      <p:sp>
        <p:nvSpPr>
          <p:cNvPr id="5" name="Segnaposto piè di pagina 4">
            <a:extLst>
              <a:ext uri="{FF2B5EF4-FFF2-40B4-BE49-F238E27FC236}">
                <a16:creationId xmlns:a16="http://schemas.microsoft.com/office/drawing/2014/main" id="{C459ECCD-3557-65C5-1F9B-701ED4C6D7C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8335BB9-EA72-FB1F-5A82-A12F786BB857}"/>
              </a:ext>
            </a:extLst>
          </p:cNvPr>
          <p:cNvSpPr>
            <a:spLocks noGrp="1"/>
          </p:cNvSpPr>
          <p:nvPr>
            <p:ph type="sldNum" sz="quarter" idx="12"/>
          </p:nvPr>
        </p:nvSpPr>
        <p:spPr/>
        <p:txBody>
          <a:bodyPr/>
          <a:lstStyle/>
          <a:p>
            <a:fld id="{4A641D28-7605-4D8E-BEBF-E62B2591C96F}" type="slidenum">
              <a:rPr lang="it-IT" smtClean="0"/>
              <a:t>‹N›</a:t>
            </a:fld>
            <a:endParaRPr lang="it-IT"/>
          </a:p>
        </p:txBody>
      </p:sp>
    </p:spTree>
    <p:extLst>
      <p:ext uri="{BB962C8B-B14F-4D97-AF65-F5344CB8AC3E}">
        <p14:creationId xmlns:p14="http://schemas.microsoft.com/office/powerpoint/2010/main" val="218950786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6DBA74E2-CFB7-C3DD-0E39-814491F06EA9}"/>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DC7B145-96C2-8CF6-A179-C4BBC54A07D9}"/>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38E0446-CF46-436E-6C19-9E65A15011E7}"/>
              </a:ext>
            </a:extLst>
          </p:cNvPr>
          <p:cNvSpPr>
            <a:spLocks noGrp="1"/>
          </p:cNvSpPr>
          <p:nvPr>
            <p:ph type="dt" sz="half" idx="10"/>
          </p:nvPr>
        </p:nvSpPr>
        <p:spPr/>
        <p:txBody>
          <a:bodyPr/>
          <a:lstStyle/>
          <a:p>
            <a:fld id="{25023538-C5D8-476A-AE8E-EA07701D3ABB}" type="datetimeFigureOut">
              <a:rPr lang="it-IT" smtClean="0"/>
              <a:t>23/05/2023</a:t>
            </a:fld>
            <a:endParaRPr lang="it-IT"/>
          </a:p>
        </p:txBody>
      </p:sp>
      <p:sp>
        <p:nvSpPr>
          <p:cNvPr id="5" name="Segnaposto piè di pagina 4">
            <a:extLst>
              <a:ext uri="{FF2B5EF4-FFF2-40B4-BE49-F238E27FC236}">
                <a16:creationId xmlns:a16="http://schemas.microsoft.com/office/drawing/2014/main" id="{ABCC70A9-2078-3BE3-B2C4-879005096C2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F0BBFAC-C814-5991-FC6B-D810BC5BB727}"/>
              </a:ext>
            </a:extLst>
          </p:cNvPr>
          <p:cNvSpPr>
            <a:spLocks noGrp="1"/>
          </p:cNvSpPr>
          <p:nvPr>
            <p:ph type="sldNum" sz="quarter" idx="12"/>
          </p:nvPr>
        </p:nvSpPr>
        <p:spPr/>
        <p:txBody>
          <a:bodyPr/>
          <a:lstStyle/>
          <a:p>
            <a:fld id="{4A641D28-7605-4D8E-BEBF-E62B2591C96F}" type="slidenum">
              <a:rPr lang="it-IT" smtClean="0"/>
              <a:t>‹N›</a:t>
            </a:fld>
            <a:endParaRPr lang="it-IT"/>
          </a:p>
        </p:txBody>
      </p:sp>
    </p:spTree>
    <p:extLst>
      <p:ext uri="{BB962C8B-B14F-4D97-AF65-F5344CB8AC3E}">
        <p14:creationId xmlns:p14="http://schemas.microsoft.com/office/powerpoint/2010/main" val="1047361622"/>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D5897A-F999-0574-53C4-1594C675BA09}"/>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4DB2333-6803-7B33-54D1-AB298BDC40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65C8F805-859B-02C1-DA92-E2003961947F}"/>
              </a:ext>
            </a:extLst>
          </p:cNvPr>
          <p:cNvSpPr>
            <a:spLocks noGrp="1"/>
          </p:cNvSpPr>
          <p:nvPr>
            <p:ph type="dt" sz="half" idx="10"/>
          </p:nvPr>
        </p:nvSpPr>
        <p:spPr/>
        <p:txBody>
          <a:bodyPr/>
          <a:lstStyle/>
          <a:p>
            <a:fld id="{A794B4E3-BC7B-4491-9B60-818885DC8660}" type="datetimeFigureOut">
              <a:rPr lang="it-IT" smtClean="0"/>
              <a:t>23/05/2023</a:t>
            </a:fld>
            <a:endParaRPr lang="it-IT"/>
          </a:p>
        </p:txBody>
      </p:sp>
      <p:sp>
        <p:nvSpPr>
          <p:cNvPr id="5" name="Segnaposto piè di pagina 4">
            <a:extLst>
              <a:ext uri="{FF2B5EF4-FFF2-40B4-BE49-F238E27FC236}">
                <a16:creationId xmlns:a16="http://schemas.microsoft.com/office/drawing/2014/main" id="{7E269BDC-535D-2138-49B2-416084D6133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6528CC8-200D-DD42-E2E4-5EC783E5DB59}"/>
              </a:ext>
            </a:extLst>
          </p:cNvPr>
          <p:cNvSpPr>
            <a:spLocks noGrp="1"/>
          </p:cNvSpPr>
          <p:nvPr>
            <p:ph type="sldNum" sz="quarter" idx="12"/>
          </p:nvPr>
        </p:nvSpPr>
        <p:spPr/>
        <p:txBody>
          <a:bodyPr/>
          <a:lstStyle/>
          <a:p>
            <a:fld id="{FF71C0D2-EB17-4FFA-A948-F1727E2130F5}" type="slidenum">
              <a:rPr lang="it-IT" smtClean="0"/>
              <a:t>‹N›</a:t>
            </a:fld>
            <a:endParaRPr lang="it-IT"/>
          </a:p>
        </p:txBody>
      </p:sp>
    </p:spTree>
    <p:extLst>
      <p:ext uri="{BB962C8B-B14F-4D97-AF65-F5344CB8AC3E}">
        <p14:creationId xmlns:p14="http://schemas.microsoft.com/office/powerpoint/2010/main" val="838395805"/>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E64C8DF-3EF0-685A-3ECF-9F8CA1AA107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15CA1F2-BFE6-BE19-DF40-B9E175A733CD}"/>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C748A95-2AEF-6AD3-D3F8-047778BC29C0}"/>
              </a:ext>
            </a:extLst>
          </p:cNvPr>
          <p:cNvSpPr>
            <a:spLocks noGrp="1"/>
          </p:cNvSpPr>
          <p:nvPr>
            <p:ph type="dt" sz="half" idx="10"/>
          </p:nvPr>
        </p:nvSpPr>
        <p:spPr/>
        <p:txBody>
          <a:bodyPr/>
          <a:lstStyle/>
          <a:p>
            <a:fld id="{A794B4E3-BC7B-4491-9B60-818885DC8660}" type="datetimeFigureOut">
              <a:rPr lang="it-IT" smtClean="0"/>
              <a:t>23/05/2023</a:t>
            </a:fld>
            <a:endParaRPr lang="it-IT"/>
          </a:p>
        </p:txBody>
      </p:sp>
      <p:sp>
        <p:nvSpPr>
          <p:cNvPr id="5" name="Segnaposto piè di pagina 4">
            <a:extLst>
              <a:ext uri="{FF2B5EF4-FFF2-40B4-BE49-F238E27FC236}">
                <a16:creationId xmlns:a16="http://schemas.microsoft.com/office/drawing/2014/main" id="{0C9E2325-5B54-A040-8BE8-BDAAC19F07F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B3D9526-E7CD-7593-73A7-1EC2E267B2E0}"/>
              </a:ext>
            </a:extLst>
          </p:cNvPr>
          <p:cNvSpPr>
            <a:spLocks noGrp="1"/>
          </p:cNvSpPr>
          <p:nvPr>
            <p:ph type="sldNum" sz="quarter" idx="12"/>
          </p:nvPr>
        </p:nvSpPr>
        <p:spPr/>
        <p:txBody>
          <a:bodyPr/>
          <a:lstStyle/>
          <a:p>
            <a:fld id="{FF71C0D2-EB17-4FFA-A948-F1727E2130F5}" type="slidenum">
              <a:rPr lang="it-IT" smtClean="0"/>
              <a:t>‹N›</a:t>
            </a:fld>
            <a:endParaRPr lang="it-IT"/>
          </a:p>
        </p:txBody>
      </p:sp>
    </p:spTree>
    <p:extLst>
      <p:ext uri="{BB962C8B-B14F-4D97-AF65-F5344CB8AC3E}">
        <p14:creationId xmlns:p14="http://schemas.microsoft.com/office/powerpoint/2010/main" val="2786686868"/>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4B9E413-BFAA-59AE-EFB9-E86F56027EA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EF5AD5C6-333A-B382-F836-89F879D87C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0153F893-D28C-1853-1A3F-9BB2DCF8D75A}"/>
              </a:ext>
            </a:extLst>
          </p:cNvPr>
          <p:cNvSpPr>
            <a:spLocks noGrp="1"/>
          </p:cNvSpPr>
          <p:nvPr>
            <p:ph type="dt" sz="half" idx="10"/>
          </p:nvPr>
        </p:nvSpPr>
        <p:spPr/>
        <p:txBody>
          <a:bodyPr/>
          <a:lstStyle/>
          <a:p>
            <a:fld id="{A794B4E3-BC7B-4491-9B60-818885DC8660}" type="datetimeFigureOut">
              <a:rPr lang="it-IT" smtClean="0"/>
              <a:t>23/05/2023</a:t>
            </a:fld>
            <a:endParaRPr lang="it-IT"/>
          </a:p>
        </p:txBody>
      </p:sp>
      <p:sp>
        <p:nvSpPr>
          <p:cNvPr id="5" name="Segnaposto piè di pagina 4">
            <a:extLst>
              <a:ext uri="{FF2B5EF4-FFF2-40B4-BE49-F238E27FC236}">
                <a16:creationId xmlns:a16="http://schemas.microsoft.com/office/drawing/2014/main" id="{458A78F8-6C98-2778-E9F6-738F0C8E5CB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734313B-E853-1BB8-7C52-69B3AF08AE7D}"/>
              </a:ext>
            </a:extLst>
          </p:cNvPr>
          <p:cNvSpPr>
            <a:spLocks noGrp="1"/>
          </p:cNvSpPr>
          <p:nvPr>
            <p:ph type="sldNum" sz="quarter" idx="12"/>
          </p:nvPr>
        </p:nvSpPr>
        <p:spPr/>
        <p:txBody>
          <a:bodyPr/>
          <a:lstStyle/>
          <a:p>
            <a:fld id="{FF71C0D2-EB17-4FFA-A948-F1727E2130F5}" type="slidenum">
              <a:rPr lang="it-IT" smtClean="0"/>
              <a:t>‹N›</a:t>
            </a:fld>
            <a:endParaRPr lang="it-IT"/>
          </a:p>
        </p:txBody>
      </p:sp>
    </p:spTree>
    <p:extLst>
      <p:ext uri="{BB962C8B-B14F-4D97-AF65-F5344CB8AC3E}">
        <p14:creationId xmlns:p14="http://schemas.microsoft.com/office/powerpoint/2010/main" val="2404993282"/>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192F8A-9540-41CF-1EAB-346FC883973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6D72D86-8679-D631-33F8-FC45D2CA59A4}"/>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49A3A283-A039-49EA-F5BD-6027C56190B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0E208195-7F48-A9A9-7F2F-BAD22585031D}"/>
              </a:ext>
            </a:extLst>
          </p:cNvPr>
          <p:cNvSpPr>
            <a:spLocks noGrp="1"/>
          </p:cNvSpPr>
          <p:nvPr>
            <p:ph type="dt" sz="half" idx="10"/>
          </p:nvPr>
        </p:nvSpPr>
        <p:spPr/>
        <p:txBody>
          <a:bodyPr/>
          <a:lstStyle/>
          <a:p>
            <a:fld id="{A794B4E3-BC7B-4491-9B60-818885DC8660}" type="datetimeFigureOut">
              <a:rPr lang="it-IT" smtClean="0"/>
              <a:t>23/05/2023</a:t>
            </a:fld>
            <a:endParaRPr lang="it-IT"/>
          </a:p>
        </p:txBody>
      </p:sp>
      <p:sp>
        <p:nvSpPr>
          <p:cNvPr id="6" name="Segnaposto piè di pagina 5">
            <a:extLst>
              <a:ext uri="{FF2B5EF4-FFF2-40B4-BE49-F238E27FC236}">
                <a16:creationId xmlns:a16="http://schemas.microsoft.com/office/drawing/2014/main" id="{599CDADC-6980-E7A2-798A-2EEA9084919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F636291-974D-6D73-F079-E3EE872B13C9}"/>
              </a:ext>
            </a:extLst>
          </p:cNvPr>
          <p:cNvSpPr>
            <a:spLocks noGrp="1"/>
          </p:cNvSpPr>
          <p:nvPr>
            <p:ph type="sldNum" sz="quarter" idx="12"/>
          </p:nvPr>
        </p:nvSpPr>
        <p:spPr/>
        <p:txBody>
          <a:bodyPr/>
          <a:lstStyle/>
          <a:p>
            <a:fld id="{FF71C0D2-EB17-4FFA-A948-F1727E2130F5}" type="slidenum">
              <a:rPr lang="it-IT" smtClean="0"/>
              <a:t>‹N›</a:t>
            </a:fld>
            <a:endParaRPr lang="it-IT"/>
          </a:p>
        </p:txBody>
      </p:sp>
    </p:spTree>
    <p:extLst>
      <p:ext uri="{BB962C8B-B14F-4D97-AF65-F5344CB8AC3E}">
        <p14:creationId xmlns:p14="http://schemas.microsoft.com/office/powerpoint/2010/main" val="120721899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01749D-D773-E501-64E2-4FF66C78A164}"/>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9EA5DA2-25BC-7372-9E8A-1AA6EFA96A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D8A0763E-5889-37F9-6705-DE1B25CCAEB2}"/>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254E690B-4DB6-2341-2AA5-10410A86BD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EE8F43B8-2A0F-90DF-AD4E-3CD96772F06E}"/>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5DAA6C01-7B2E-8C77-ADEE-87286DFFEDBC}"/>
              </a:ext>
            </a:extLst>
          </p:cNvPr>
          <p:cNvSpPr>
            <a:spLocks noGrp="1"/>
          </p:cNvSpPr>
          <p:nvPr>
            <p:ph type="dt" sz="half" idx="10"/>
          </p:nvPr>
        </p:nvSpPr>
        <p:spPr/>
        <p:txBody>
          <a:bodyPr/>
          <a:lstStyle/>
          <a:p>
            <a:fld id="{A794B4E3-BC7B-4491-9B60-818885DC8660}" type="datetimeFigureOut">
              <a:rPr lang="it-IT" smtClean="0"/>
              <a:t>23/05/2023</a:t>
            </a:fld>
            <a:endParaRPr lang="it-IT"/>
          </a:p>
        </p:txBody>
      </p:sp>
      <p:sp>
        <p:nvSpPr>
          <p:cNvPr id="8" name="Segnaposto piè di pagina 7">
            <a:extLst>
              <a:ext uri="{FF2B5EF4-FFF2-40B4-BE49-F238E27FC236}">
                <a16:creationId xmlns:a16="http://schemas.microsoft.com/office/drawing/2014/main" id="{1035BB94-7451-4AE8-9C21-8A53580F5E24}"/>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2231C186-91E8-365B-A561-85CC74696D13}"/>
              </a:ext>
            </a:extLst>
          </p:cNvPr>
          <p:cNvSpPr>
            <a:spLocks noGrp="1"/>
          </p:cNvSpPr>
          <p:nvPr>
            <p:ph type="sldNum" sz="quarter" idx="12"/>
          </p:nvPr>
        </p:nvSpPr>
        <p:spPr/>
        <p:txBody>
          <a:bodyPr/>
          <a:lstStyle/>
          <a:p>
            <a:fld id="{FF71C0D2-EB17-4FFA-A948-F1727E2130F5}" type="slidenum">
              <a:rPr lang="it-IT" smtClean="0"/>
              <a:t>‹N›</a:t>
            </a:fld>
            <a:endParaRPr lang="it-IT"/>
          </a:p>
        </p:txBody>
      </p:sp>
    </p:spTree>
    <p:extLst>
      <p:ext uri="{BB962C8B-B14F-4D97-AF65-F5344CB8AC3E}">
        <p14:creationId xmlns:p14="http://schemas.microsoft.com/office/powerpoint/2010/main" val="151125232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53673B48-C060-4ADC-91AD-1A12E189A9CA}" type="datetimeFigureOut">
              <a:rPr lang="en-US" smtClean="0"/>
              <a:t>5/23/2023</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‹N›</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9C9DEC-566C-E2C8-34D0-7A15A5FF12B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6047ED64-8263-2B1A-F355-714B46531CE3}"/>
              </a:ext>
            </a:extLst>
          </p:cNvPr>
          <p:cNvSpPr>
            <a:spLocks noGrp="1"/>
          </p:cNvSpPr>
          <p:nvPr>
            <p:ph type="dt" sz="half" idx="10"/>
          </p:nvPr>
        </p:nvSpPr>
        <p:spPr/>
        <p:txBody>
          <a:bodyPr/>
          <a:lstStyle/>
          <a:p>
            <a:fld id="{A794B4E3-BC7B-4491-9B60-818885DC8660}" type="datetimeFigureOut">
              <a:rPr lang="it-IT" smtClean="0"/>
              <a:t>23/05/2023</a:t>
            </a:fld>
            <a:endParaRPr lang="it-IT"/>
          </a:p>
        </p:txBody>
      </p:sp>
      <p:sp>
        <p:nvSpPr>
          <p:cNvPr id="4" name="Segnaposto piè di pagina 3">
            <a:extLst>
              <a:ext uri="{FF2B5EF4-FFF2-40B4-BE49-F238E27FC236}">
                <a16:creationId xmlns:a16="http://schemas.microsoft.com/office/drawing/2014/main" id="{A72E1F59-2F41-9CD9-88EA-E25DE8A9E493}"/>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B9F40944-D0CF-B747-CBBE-03FF1DDDA51B}"/>
              </a:ext>
            </a:extLst>
          </p:cNvPr>
          <p:cNvSpPr>
            <a:spLocks noGrp="1"/>
          </p:cNvSpPr>
          <p:nvPr>
            <p:ph type="sldNum" sz="quarter" idx="12"/>
          </p:nvPr>
        </p:nvSpPr>
        <p:spPr/>
        <p:txBody>
          <a:bodyPr/>
          <a:lstStyle/>
          <a:p>
            <a:fld id="{FF71C0D2-EB17-4FFA-A948-F1727E2130F5}" type="slidenum">
              <a:rPr lang="it-IT" smtClean="0"/>
              <a:t>‹N›</a:t>
            </a:fld>
            <a:endParaRPr lang="it-IT"/>
          </a:p>
        </p:txBody>
      </p:sp>
    </p:spTree>
    <p:extLst>
      <p:ext uri="{BB962C8B-B14F-4D97-AF65-F5344CB8AC3E}">
        <p14:creationId xmlns:p14="http://schemas.microsoft.com/office/powerpoint/2010/main" val="4225157745"/>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174F0120-921A-485D-5A26-960481481249}"/>
              </a:ext>
            </a:extLst>
          </p:cNvPr>
          <p:cNvSpPr>
            <a:spLocks noGrp="1"/>
          </p:cNvSpPr>
          <p:nvPr>
            <p:ph type="dt" sz="half" idx="10"/>
          </p:nvPr>
        </p:nvSpPr>
        <p:spPr/>
        <p:txBody>
          <a:bodyPr/>
          <a:lstStyle/>
          <a:p>
            <a:fld id="{A794B4E3-BC7B-4491-9B60-818885DC8660}" type="datetimeFigureOut">
              <a:rPr lang="it-IT" smtClean="0"/>
              <a:t>23/05/2023</a:t>
            </a:fld>
            <a:endParaRPr lang="it-IT"/>
          </a:p>
        </p:txBody>
      </p:sp>
      <p:sp>
        <p:nvSpPr>
          <p:cNvPr id="3" name="Segnaposto piè di pagina 2">
            <a:extLst>
              <a:ext uri="{FF2B5EF4-FFF2-40B4-BE49-F238E27FC236}">
                <a16:creationId xmlns:a16="http://schemas.microsoft.com/office/drawing/2014/main" id="{5D000BC6-0639-5D4F-C2E3-43B3D8ACA09B}"/>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BFB49CAB-515D-11E2-D84D-412F46E138CD}"/>
              </a:ext>
            </a:extLst>
          </p:cNvPr>
          <p:cNvSpPr>
            <a:spLocks noGrp="1"/>
          </p:cNvSpPr>
          <p:nvPr>
            <p:ph type="sldNum" sz="quarter" idx="12"/>
          </p:nvPr>
        </p:nvSpPr>
        <p:spPr/>
        <p:txBody>
          <a:bodyPr/>
          <a:lstStyle/>
          <a:p>
            <a:fld id="{FF71C0D2-EB17-4FFA-A948-F1727E2130F5}" type="slidenum">
              <a:rPr lang="it-IT" smtClean="0"/>
              <a:t>‹N›</a:t>
            </a:fld>
            <a:endParaRPr lang="it-IT"/>
          </a:p>
        </p:txBody>
      </p:sp>
    </p:spTree>
    <p:extLst>
      <p:ext uri="{BB962C8B-B14F-4D97-AF65-F5344CB8AC3E}">
        <p14:creationId xmlns:p14="http://schemas.microsoft.com/office/powerpoint/2010/main" val="956565507"/>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C1F7CB-3B20-EE2D-A5AA-0EB117B7BA3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41AEBE5-73A9-AF1B-4C7E-24809CA26E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36B6C6C5-FFC0-F17A-B2C8-C0AE9072DC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A688A7C4-A374-7CF4-DFE4-060326728ABF}"/>
              </a:ext>
            </a:extLst>
          </p:cNvPr>
          <p:cNvSpPr>
            <a:spLocks noGrp="1"/>
          </p:cNvSpPr>
          <p:nvPr>
            <p:ph type="dt" sz="half" idx="10"/>
          </p:nvPr>
        </p:nvSpPr>
        <p:spPr/>
        <p:txBody>
          <a:bodyPr/>
          <a:lstStyle/>
          <a:p>
            <a:fld id="{A794B4E3-BC7B-4491-9B60-818885DC8660}" type="datetimeFigureOut">
              <a:rPr lang="it-IT" smtClean="0"/>
              <a:t>23/05/2023</a:t>
            </a:fld>
            <a:endParaRPr lang="it-IT"/>
          </a:p>
        </p:txBody>
      </p:sp>
      <p:sp>
        <p:nvSpPr>
          <p:cNvPr id="6" name="Segnaposto piè di pagina 5">
            <a:extLst>
              <a:ext uri="{FF2B5EF4-FFF2-40B4-BE49-F238E27FC236}">
                <a16:creationId xmlns:a16="http://schemas.microsoft.com/office/drawing/2014/main" id="{83B561A7-983C-4588-1859-344A9D168A7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0CA70D1-D166-3579-21A9-4EFA3DFB0264}"/>
              </a:ext>
            </a:extLst>
          </p:cNvPr>
          <p:cNvSpPr>
            <a:spLocks noGrp="1"/>
          </p:cNvSpPr>
          <p:nvPr>
            <p:ph type="sldNum" sz="quarter" idx="12"/>
          </p:nvPr>
        </p:nvSpPr>
        <p:spPr/>
        <p:txBody>
          <a:bodyPr/>
          <a:lstStyle/>
          <a:p>
            <a:fld id="{FF71C0D2-EB17-4FFA-A948-F1727E2130F5}" type="slidenum">
              <a:rPr lang="it-IT" smtClean="0"/>
              <a:t>‹N›</a:t>
            </a:fld>
            <a:endParaRPr lang="it-IT"/>
          </a:p>
        </p:txBody>
      </p:sp>
    </p:spTree>
    <p:extLst>
      <p:ext uri="{BB962C8B-B14F-4D97-AF65-F5344CB8AC3E}">
        <p14:creationId xmlns:p14="http://schemas.microsoft.com/office/powerpoint/2010/main" val="24280628"/>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499959D-A401-36DE-6121-674DBB25F07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9D26B458-DD11-8490-06F9-53EEFD37B0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D70BED7-13C0-EAB1-B29A-8E2472A158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2C0D700-C50B-CFA3-F02A-6D34C6559A3A}"/>
              </a:ext>
            </a:extLst>
          </p:cNvPr>
          <p:cNvSpPr>
            <a:spLocks noGrp="1"/>
          </p:cNvSpPr>
          <p:nvPr>
            <p:ph type="dt" sz="half" idx="10"/>
          </p:nvPr>
        </p:nvSpPr>
        <p:spPr/>
        <p:txBody>
          <a:bodyPr/>
          <a:lstStyle/>
          <a:p>
            <a:fld id="{A794B4E3-BC7B-4491-9B60-818885DC8660}" type="datetimeFigureOut">
              <a:rPr lang="it-IT" smtClean="0"/>
              <a:t>23/05/2023</a:t>
            </a:fld>
            <a:endParaRPr lang="it-IT"/>
          </a:p>
        </p:txBody>
      </p:sp>
      <p:sp>
        <p:nvSpPr>
          <p:cNvPr id="6" name="Segnaposto piè di pagina 5">
            <a:extLst>
              <a:ext uri="{FF2B5EF4-FFF2-40B4-BE49-F238E27FC236}">
                <a16:creationId xmlns:a16="http://schemas.microsoft.com/office/drawing/2014/main" id="{147275B7-0B4B-84D3-5E5F-EAE6AA366A0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9422A49-3F26-7CEF-2406-AD0A89D58941}"/>
              </a:ext>
            </a:extLst>
          </p:cNvPr>
          <p:cNvSpPr>
            <a:spLocks noGrp="1"/>
          </p:cNvSpPr>
          <p:nvPr>
            <p:ph type="sldNum" sz="quarter" idx="12"/>
          </p:nvPr>
        </p:nvSpPr>
        <p:spPr/>
        <p:txBody>
          <a:bodyPr/>
          <a:lstStyle/>
          <a:p>
            <a:fld id="{FF71C0D2-EB17-4FFA-A948-F1727E2130F5}" type="slidenum">
              <a:rPr lang="it-IT" smtClean="0"/>
              <a:t>‹N›</a:t>
            </a:fld>
            <a:endParaRPr lang="it-IT"/>
          </a:p>
        </p:txBody>
      </p:sp>
    </p:spTree>
    <p:extLst>
      <p:ext uri="{BB962C8B-B14F-4D97-AF65-F5344CB8AC3E}">
        <p14:creationId xmlns:p14="http://schemas.microsoft.com/office/powerpoint/2010/main" val="4201877356"/>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D2DD25-6677-78FC-87A2-30315C07BDDD}"/>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E8D5367-236E-1E53-D73F-4A0415B5B383}"/>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FC34F99-7B7D-5054-6727-5ABD68CDBF8D}"/>
              </a:ext>
            </a:extLst>
          </p:cNvPr>
          <p:cNvSpPr>
            <a:spLocks noGrp="1"/>
          </p:cNvSpPr>
          <p:nvPr>
            <p:ph type="dt" sz="half" idx="10"/>
          </p:nvPr>
        </p:nvSpPr>
        <p:spPr/>
        <p:txBody>
          <a:bodyPr/>
          <a:lstStyle/>
          <a:p>
            <a:fld id="{A794B4E3-BC7B-4491-9B60-818885DC8660}" type="datetimeFigureOut">
              <a:rPr lang="it-IT" smtClean="0"/>
              <a:t>23/05/2023</a:t>
            </a:fld>
            <a:endParaRPr lang="it-IT"/>
          </a:p>
        </p:txBody>
      </p:sp>
      <p:sp>
        <p:nvSpPr>
          <p:cNvPr id="5" name="Segnaposto piè di pagina 4">
            <a:extLst>
              <a:ext uri="{FF2B5EF4-FFF2-40B4-BE49-F238E27FC236}">
                <a16:creationId xmlns:a16="http://schemas.microsoft.com/office/drawing/2014/main" id="{C4700C8B-09B8-17C7-22A9-066514C69B0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58B6C42-3447-1FCB-A7C3-39F1F6B38256}"/>
              </a:ext>
            </a:extLst>
          </p:cNvPr>
          <p:cNvSpPr>
            <a:spLocks noGrp="1"/>
          </p:cNvSpPr>
          <p:nvPr>
            <p:ph type="sldNum" sz="quarter" idx="12"/>
          </p:nvPr>
        </p:nvSpPr>
        <p:spPr/>
        <p:txBody>
          <a:bodyPr/>
          <a:lstStyle/>
          <a:p>
            <a:fld id="{FF71C0D2-EB17-4FFA-A948-F1727E2130F5}" type="slidenum">
              <a:rPr lang="it-IT" smtClean="0"/>
              <a:t>‹N›</a:t>
            </a:fld>
            <a:endParaRPr lang="it-IT"/>
          </a:p>
        </p:txBody>
      </p:sp>
    </p:spTree>
    <p:extLst>
      <p:ext uri="{BB962C8B-B14F-4D97-AF65-F5344CB8AC3E}">
        <p14:creationId xmlns:p14="http://schemas.microsoft.com/office/powerpoint/2010/main" val="224115307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6CBE4D80-734D-8919-EBAF-9EC16DD54B55}"/>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242ADFE-F8A1-43B3-0E52-F1B6AACF01C1}"/>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C616660-90E5-999B-7ECD-9F53E94EC006}"/>
              </a:ext>
            </a:extLst>
          </p:cNvPr>
          <p:cNvSpPr>
            <a:spLocks noGrp="1"/>
          </p:cNvSpPr>
          <p:nvPr>
            <p:ph type="dt" sz="half" idx="10"/>
          </p:nvPr>
        </p:nvSpPr>
        <p:spPr/>
        <p:txBody>
          <a:bodyPr/>
          <a:lstStyle/>
          <a:p>
            <a:fld id="{A794B4E3-BC7B-4491-9B60-818885DC8660}" type="datetimeFigureOut">
              <a:rPr lang="it-IT" smtClean="0"/>
              <a:t>23/05/2023</a:t>
            </a:fld>
            <a:endParaRPr lang="it-IT"/>
          </a:p>
        </p:txBody>
      </p:sp>
      <p:sp>
        <p:nvSpPr>
          <p:cNvPr id="5" name="Segnaposto piè di pagina 4">
            <a:extLst>
              <a:ext uri="{FF2B5EF4-FFF2-40B4-BE49-F238E27FC236}">
                <a16:creationId xmlns:a16="http://schemas.microsoft.com/office/drawing/2014/main" id="{CF7CB582-3BA0-F86E-6767-8F0AFDA8159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FA4AFA7-FDDE-0345-0474-E32BF901B360}"/>
              </a:ext>
            </a:extLst>
          </p:cNvPr>
          <p:cNvSpPr>
            <a:spLocks noGrp="1"/>
          </p:cNvSpPr>
          <p:nvPr>
            <p:ph type="sldNum" sz="quarter" idx="12"/>
          </p:nvPr>
        </p:nvSpPr>
        <p:spPr/>
        <p:txBody>
          <a:bodyPr/>
          <a:lstStyle/>
          <a:p>
            <a:fld id="{FF71C0D2-EB17-4FFA-A948-F1727E2130F5}" type="slidenum">
              <a:rPr lang="it-IT" smtClean="0"/>
              <a:t>‹N›</a:t>
            </a:fld>
            <a:endParaRPr lang="it-IT"/>
          </a:p>
        </p:txBody>
      </p:sp>
    </p:spTree>
    <p:extLst>
      <p:ext uri="{BB962C8B-B14F-4D97-AF65-F5344CB8AC3E}">
        <p14:creationId xmlns:p14="http://schemas.microsoft.com/office/powerpoint/2010/main" val="1591589082"/>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493A79-8014-C1DE-5363-A7086E5849C5}"/>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33E9747D-29F1-A9E1-70E0-3846D3F27B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CBC0E010-0888-BD2F-0DEB-3E184FA9B389}"/>
              </a:ext>
            </a:extLst>
          </p:cNvPr>
          <p:cNvSpPr>
            <a:spLocks noGrp="1"/>
          </p:cNvSpPr>
          <p:nvPr>
            <p:ph type="dt" sz="half" idx="10"/>
          </p:nvPr>
        </p:nvSpPr>
        <p:spPr/>
        <p:txBody>
          <a:bodyPr/>
          <a:lstStyle/>
          <a:p>
            <a:fld id="{A5560E22-4753-40DE-874F-9520516815A2}" type="datetimeFigureOut">
              <a:rPr lang="it-IT" smtClean="0"/>
              <a:t>23/05/2023</a:t>
            </a:fld>
            <a:endParaRPr lang="it-IT"/>
          </a:p>
        </p:txBody>
      </p:sp>
      <p:sp>
        <p:nvSpPr>
          <p:cNvPr id="5" name="Segnaposto piè di pagina 4">
            <a:extLst>
              <a:ext uri="{FF2B5EF4-FFF2-40B4-BE49-F238E27FC236}">
                <a16:creationId xmlns:a16="http://schemas.microsoft.com/office/drawing/2014/main" id="{723B9AE0-D8F9-1C64-8362-64E294B4F5E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7EC6955-B37A-4325-9BF8-59A4DC905416}"/>
              </a:ext>
            </a:extLst>
          </p:cNvPr>
          <p:cNvSpPr>
            <a:spLocks noGrp="1"/>
          </p:cNvSpPr>
          <p:nvPr>
            <p:ph type="sldNum" sz="quarter" idx="12"/>
          </p:nvPr>
        </p:nvSpPr>
        <p:spPr/>
        <p:txBody>
          <a:bodyPr/>
          <a:lstStyle/>
          <a:p>
            <a:fld id="{058ECBCB-943F-4209-B3DE-5D06213F27D5}" type="slidenum">
              <a:rPr lang="it-IT" smtClean="0"/>
              <a:t>‹N›</a:t>
            </a:fld>
            <a:endParaRPr lang="it-IT"/>
          </a:p>
        </p:txBody>
      </p:sp>
    </p:spTree>
    <p:extLst>
      <p:ext uri="{BB962C8B-B14F-4D97-AF65-F5344CB8AC3E}">
        <p14:creationId xmlns:p14="http://schemas.microsoft.com/office/powerpoint/2010/main" val="2041747348"/>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AFC896-7752-ABFA-3FD4-C8C52F41D80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A542526-B819-5B50-ECFF-059A5473420C}"/>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48E009A-2664-EBDE-8C92-7D6DE05B4E64}"/>
              </a:ext>
            </a:extLst>
          </p:cNvPr>
          <p:cNvSpPr>
            <a:spLocks noGrp="1"/>
          </p:cNvSpPr>
          <p:nvPr>
            <p:ph type="dt" sz="half" idx="10"/>
          </p:nvPr>
        </p:nvSpPr>
        <p:spPr/>
        <p:txBody>
          <a:bodyPr/>
          <a:lstStyle/>
          <a:p>
            <a:fld id="{A5560E22-4753-40DE-874F-9520516815A2}" type="datetimeFigureOut">
              <a:rPr lang="it-IT" smtClean="0"/>
              <a:t>23/05/2023</a:t>
            </a:fld>
            <a:endParaRPr lang="it-IT"/>
          </a:p>
        </p:txBody>
      </p:sp>
      <p:sp>
        <p:nvSpPr>
          <p:cNvPr id="5" name="Segnaposto piè di pagina 4">
            <a:extLst>
              <a:ext uri="{FF2B5EF4-FFF2-40B4-BE49-F238E27FC236}">
                <a16:creationId xmlns:a16="http://schemas.microsoft.com/office/drawing/2014/main" id="{3D548F0F-F500-BBAF-514A-C4F6C613691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D4DD64B-C8D4-E322-DC7B-9BF44BA3BF31}"/>
              </a:ext>
            </a:extLst>
          </p:cNvPr>
          <p:cNvSpPr>
            <a:spLocks noGrp="1"/>
          </p:cNvSpPr>
          <p:nvPr>
            <p:ph type="sldNum" sz="quarter" idx="12"/>
          </p:nvPr>
        </p:nvSpPr>
        <p:spPr/>
        <p:txBody>
          <a:bodyPr/>
          <a:lstStyle/>
          <a:p>
            <a:fld id="{058ECBCB-943F-4209-B3DE-5D06213F27D5}" type="slidenum">
              <a:rPr lang="it-IT" smtClean="0"/>
              <a:t>‹N›</a:t>
            </a:fld>
            <a:endParaRPr lang="it-IT"/>
          </a:p>
        </p:txBody>
      </p:sp>
    </p:spTree>
    <p:extLst>
      <p:ext uri="{BB962C8B-B14F-4D97-AF65-F5344CB8AC3E}">
        <p14:creationId xmlns:p14="http://schemas.microsoft.com/office/powerpoint/2010/main" val="2976758099"/>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42F1A17-315F-0320-A9C3-042CDC9E96E9}"/>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7AEE1B18-B5B9-2DE0-B434-25A33FBE29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FC910640-F9F0-2B45-A09D-535C9CF0A3C7}"/>
              </a:ext>
            </a:extLst>
          </p:cNvPr>
          <p:cNvSpPr>
            <a:spLocks noGrp="1"/>
          </p:cNvSpPr>
          <p:nvPr>
            <p:ph type="dt" sz="half" idx="10"/>
          </p:nvPr>
        </p:nvSpPr>
        <p:spPr/>
        <p:txBody>
          <a:bodyPr/>
          <a:lstStyle/>
          <a:p>
            <a:fld id="{A5560E22-4753-40DE-874F-9520516815A2}" type="datetimeFigureOut">
              <a:rPr lang="it-IT" smtClean="0"/>
              <a:t>23/05/2023</a:t>
            </a:fld>
            <a:endParaRPr lang="it-IT"/>
          </a:p>
        </p:txBody>
      </p:sp>
      <p:sp>
        <p:nvSpPr>
          <p:cNvPr id="5" name="Segnaposto piè di pagina 4">
            <a:extLst>
              <a:ext uri="{FF2B5EF4-FFF2-40B4-BE49-F238E27FC236}">
                <a16:creationId xmlns:a16="http://schemas.microsoft.com/office/drawing/2014/main" id="{22393F1F-E109-F2BF-594B-8CDACDC400C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AC1DD12-5301-F17B-0F3D-44C68C7973E1}"/>
              </a:ext>
            </a:extLst>
          </p:cNvPr>
          <p:cNvSpPr>
            <a:spLocks noGrp="1"/>
          </p:cNvSpPr>
          <p:nvPr>
            <p:ph type="sldNum" sz="quarter" idx="12"/>
          </p:nvPr>
        </p:nvSpPr>
        <p:spPr/>
        <p:txBody>
          <a:bodyPr/>
          <a:lstStyle/>
          <a:p>
            <a:fld id="{058ECBCB-943F-4209-B3DE-5D06213F27D5}" type="slidenum">
              <a:rPr lang="it-IT" smtClean="0"/>
              <a:t>‹N›</a:t>
            </a:fld>
            <a:endParaRPr lang="it-IT"/>
          </a:p>
        </p:txBody>
      </p:sp>
    </p:spTree>
    <p:extLst>
      <p:ext uri="{BB962C8B-B14F-4D97-AF65-F5344CB8AC3E}">
        <p14:creationId xmlns:p14="http://schemas.microsoft.com/office/powerpoint/2010/main" val="1582920157"/>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8FBBA6-B86F-02A4-B5A3-220359135C8F}"/>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CAE0C8F-3763-2DC1-8759-D7ED5FA8A2AB}"/>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0413B33D-5E84-FB8B-DB8F-E0D64A4824D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42CABB29-AC20-AD39-526A-52AF95DEAC4C}"/>
              </a:ext>
            </a:extLst>
          </p:cNvPr>
          <p:cNvSpPr>
            <a:spLocks noGrp="1"/>
          </p:cNvSpPr>
          <p:nvPr>
            <p:ph type="dt" sz="half" idx="10"/>
          </p:nvPr>
        </p:nvSpPr>
        <p:spPr/>
        <p:txBody>
          <a:bodyPr/>
          <a:lstStyle/>
          <a:p>
            <a:fld id="{A5560E22-4753-40DE-874F-9520516815A2}" type="datetimeFigureOut">
              <a:rPr lang="it-IT" smtClean="0"/>
              <a:t>23/05/2023</a:t>
            </a:fld>
            <a:endParaRPr lang="it-IT"/>
          </a:p>
        </p:txBody>
      </p:sp>
      <p:sp>
        <p:nvSpPr>
          <p:cNvPr id="6" name="Segnaposto piè di pagina 5">
            <a:extLst>
              <a:ext uri="{FF2B5EF4-FFF2-40B4-BE49-F238E27FC236}">
                <a16:creationId xmlns:a16="http://schemas.microsoft.com/office/drawing/2014/main" id="{D50E5289-C962-4128-083C-83AF6912F86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F486BE2-CED9-5059-EC40-5B2F58BF9726}"/>
              </a:ext>
            </a:extLst>
          </p:cNvPr>
          <p:cNvSpPr>
            <a:spLocks noGrp="1"/>
          </p:cNvSpPr>
          <p:nvPr>
            <p:ph type="sldNum" sz="quarter" idx="12"/>
          </p:nvPr>
        </p:nvSpPr>
        <p:spPr/>
        <p:txBody>
          <a:bodyPr/>
          <a:lstStyle/>
          <a:p>
            <a:fld id="{058ECBCB-943F-4209-B3DE-5D06213F27D5}" type="slidenum">
              <a:rPr lang="it-IT" smtClean="0"/>
              <a:t>‹N›</a:t>
            </a:fld>
            <a:endParaRPr lang="it-IT"/>
          </a:p>
        </p:txBody>
      </p:sp>
    </p:spTree>
    <p:extLst>
      <p:ext uri="{BB962C8B-B14F-4D97-AF65-F5344CB8AC3E}">
        <p14:creationId xmlns:p14="http://schemas.microsoft.com/office/powerpoint/2010/main" val="258639531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60B26B68-ABBA-4635-944D-3BF490778047}" type="datetimeFigureOut">
              <a:rPr lang="en-US" smtClean="0"/>
              <a:t>5/23/2023</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‹N›</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497376-DB9D-79FD-2AA2-927DC9019380}"/>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00AC65E9-3C6C-1F99-18C3-35F0F10017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72D480C2-5E14-4E7E-BBD1-A1FA5BD37F61}"/>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2BB36166-1C15-FE7B-5E1C-DEF859DA48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171DDFB-A7D1-44F7-4B2E-3E3C1C598E17}"/>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9640D24A-8D1F-A8E8-E4B5-56A3B0C40352}"/>
              </a:ext>
            </a:extLst>
          </p:cNvPr>
          <p:cNvSpPr>
            <a:spLocks noGrp="1"/>
          </p:cNvSpPr>
          <p:nvPr>
            <p:ph type="dt" sz="half" idx="10"/>
          </p:nvPr>
        </p:nvSpPr>
        <p:spPr/>
        <p:txBody>
          <a:bodyPr/>
          <a:lstStyle/>
          <a:p>
            <a:fld id="{A5560E22-4753-40DE-874F-9520516815A2}" type="datetimeFigureOut">
              <a:rPr lang="it-IT" smtClean="0"/>
              <a:t>23/05/2023</a:t>
            </a:fld>
            <a:endParaRPr lang="it-IT"/>
          </a:p>
        </p:txBody>
      </p:sp>
      <p:sp>
        <p:nvSpPr>
          <p:cNvPr id="8" name="Segnaposto piè di pagina 7">
            <a:extLst>
              <a:ext uri="{FF2B5EF4-FFF2-40B4-BE49-F238E27FC236}">
                <a16:creationId xmlns:a16="http://schemas.microsoft.com/office/drawing/2014/main" id="{D1CF2272-13B0-547F-9E97-D9CD6C26031C}"/>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58D8AFCE-D5D9-D4FC-332B-DC5AE1CA9B91}"/>
              </a:ext>
            </a:extLst>
          </p:cNvPr>
          <p:cNvSpPr>
            <a:spLocks noGrp="1"/>
          </p:cNvSpPr>
          <p:nvPr>
            <p:ph type="sldNum" sz="quarter" idx="12"/>
          </p:nvPr>
        </p:nvSpPr>
        <p:spPr/>
        <p:txBody>
          <a:bodyPr/>
          <a:lstStyle/>
          <a:p>
            <a:fld id="{058ECBCB-943F-4209-B3DE-5D06213F27D5}" type="slidenum">
              <a:rPr lang="it-IT" smtClean="0"/>
              <a:t>‹N›</a:t>
            </a:fld>
            <a:endParaRPr lang="it-IT"/>
          </a:p>
        </p:txBody>
      </p:sp>
    </p:spTree>
    <p:extLst>
      <p:ext uri="{BB962C8B-B14F-4D97-AF65-F5344CB8AC3E}">
        <p14:creationId xmlns:p14="http://schemas.microsoft.com/office/powerpoint/2010/main" val="1473050812"/>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6C1B9C-75E2-DFCB-592B-743CEA0102DA}"/>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6BF66C28-0075-D93A-A958-FBCA97A5B1CC}"/>
              </a:ext>
            </a:extLst>
          </p:cNvPr>
          <p:cNvSpPr>
            <a:spLocks noGrp="1"/>
          </p:cNvSpPr>
          <p:nvPr>
            <p:ph type="dt" sz="half" idx="10"/>
          </p:nvPr>
        </p:nvSpPr>
        <p:spPr/>
        <p:txBody>
          <a:bodyPr/>
          <a:lstStyle/>
          <a:p>
            <a:fld id="{A5560E22-4753-40DE-874F-9520516815A2}" type="datetimeFigureOut">
              <a:rPr lang="it-IT" smtClean="0"/>
              <a:t>23/05/2023</a:t>
            </a:fld>
            <a:endParaRPr lang="it-IT"/>
          </a:p>
        </p:txBody>
      </p:sp>
      <p:sp>
        <p:nvSpPr>
          <p:cNvPr id="4" name="Segnaposto piè di pagina 3">
            <a:extLst>
              <a:ext uri="{FF2B5EF4-FFF2-40B4-BE49-F238E27FC236}">
                <a16:creationId xmlns:a16="http://schemas.microsoft.com/office/drawing/2014/main" id="{3249C813-C00C-28D4-612B-8023A0CAA727}"/>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6B12F675-EE07-C38D-0338-8504D7CB3180}"/>
              </a:ext>
            </a:extLst>
          </p:cNvPr>
          <p:cNvSpPr>
            <a:spLocks noGrp="1"/>
          </p:cNvSpPr>
          <p:nvPr>
            <p:ph type="sldNum" sz="quarter" idx="12"/>
          </p:nvPr>
        </p:nvSpPr>
        <p:spPr/>
        <p:txBody>
          <a:bodyPr/>
          <a:lstStyle/>
          <a:p>
            <a:fld id="{058ECBCB-943F-4209-B3DE-5D06213F27D5}" type="slidenum">
              <a:rPr lang="it-IT" smtClean="0"/>
              <a:t>‹N›</a:t>
            </a:fld>
            <a:endParaRPr lang="it-IT"/>
          </a:p>
        </p:txBody>
      </p:sp>
    </p:spTree>
    <p:extLst>
      <p:ext uri="{BB962C8B-B14F-4D97-AF65-F5344CB8AC3E}">
        <p14:creationId xmlns:p14="http://schemas.microsoft.com/office/powerpoint/2010/main" val="940429847"/>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8711C3AD-8404-E2E1-F204-29897E87ED60}"/>
              </a:ext>
            </a:extLst>
          </p:cNvPr>
          <p:cNvSpPr>
            <a:spLocks noGrp="1"/>
          </p:cNvSpPr>
          <p:nvPr>
            <p:ph type="dt" sz="half" idx="10"/>
          </p:nvPr>
        </p:nvSpPr>
        <p:spPr/>
        <p:txBody>
          <a:bodyPr/>
          <a:lstStyle/>
          <a:p>
            <a:fld id="{A5560E22-4753-40DE-874F-9520516815A2}" type="datetimeFigureOut">
              <a:rPr lang="it-IT" smtClean="0"/>
              <a:t>23/05/2023</a:t>
            </a:fld>
            <a:endParaRPr lang="it-IT"/>
          </a:p>
        </p:txBody>
      </p:sp>
      <p:sp>
        <p:nvSpPr>
          <p:cNvPr id="3" name="Segnaposto piè di pagina 2">
            <a:extLst>
              <a:ext uri="{FF2B5EF4-FFF2-40B4-BE49-F238E27FC236}">
                <a16:creationId xmlns:a16="http://schemas.microsoft.com/office/drawing/2014/main" id="{F7609953-33F2-1341-1A78-A05097920E9E}"/>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EDA6B3EB-744F-C0DD-D881-544D31790ED4}"/>
              </a:ext>
            </a:extLst>
          </p:cNvPr>
          <p:cNvSpPr>
            <a:spLocks noGrp="1"/>
          </p:cNvSpPr>
          <p:nvPr>
            <p:ph type="sldNum" sz="quarter" idx="12"/>
          </p:nvPr>
        </p:nvSpPr>
        <p:spPr/>
        <p:txBody>
          <a:bodyPr/>
          <a:lstStyle/>
          <a:p>
            <a:fld id="{058ECBCB-943F-4209-B3DE-5D06213F27D5}" type="slidenum">
              <a:rPr lang="it-IT" smtClean="0"/>
              <a:t>‹N›</a:t>
            </a:fld>
            <a:endParaRPr lang="it-IT"/>
          </a:p>
        </p:txBody>
      </p:sp>
    </p:spTree>
    <p:extLst>
      <p:ext uri="{BB962C8B-B14F-4D97-AF65-F5344CB8AC3E}">
        <p14:creationId xmlns:p14="http://schemas.microsoft.com/office/powerpoint/2010/main" val="3669764012"/>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150E5D-89A9-E917-4B19-5E3633D6D6B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1BC84B2-84D2-C947-0FD7-1ADC6486FA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C0496FF-EE5E-2CFD-EBFB-0BE49A82B5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B13A7A6-2583-8C62-59AB-A08597EB119D}"/>
              </a:ext>
            </a:extLst>
          </p:cNvPr>
          <p:cNvSpPr>
            <a:spLocks noGrp="1"/>
          </p:cNvSpPr>
          <p:nvPr>
            <p:ph type="dt" sz="half" idx="10"/>
          </p:nvPr>
        </p:nvSpPr>
        <p:spPr/>
        <p:txBody>
          <a:bodyPr/>
          <a:lstStyle/>
          <a:p>
            <a:fld id="{A5560E22-4753-40DE-874F-9520516815A2}" type="datetimeFigureOut">
              <a:rPr lang="it-IT" smtClean="0"/>
              <a:t>23/05/2023</a:t>
            </a:fld>
            <a:endParaRPr lang="it-IT"/>
          </a:p>
        </p:txBody>
      </p:sp>
      <p:sp>
        <p:nvSpPr>
          <p:cNvPr id="6" name="Segnaposto piè di pagina 5">
            <a:extLst>
              <a:ext uri="{FF2B5EF4-FFF2-40B4-BE49-F238E27FC236}">
                <a16:creationId xmlns:a16="http://schemas.microsoft.com/office/drawing/2014/main" id="{2A5E8BA0-868E-C72F-3B05-9F5D8DCB976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9A061A4-B57E-D596-8CFB-C8F2A72ECAAD}"/>
              </a:ext>
            </a:extLst>
          </p:cNvPr>
          <p:cNvSpPr>
            <a:spLocks noGrp="1"/>
          </p:cNvSpPr>
          <p:nvPr>
            <p:ph type="sldNum" sz="quarter" idx="12"/>
          </p:nvPr>
        </p:nvSpPr>
        <p:spPr/>
        <p:txBody>
          <a:bodyPr/>
          <a:lstStyle/>
          <a:p>
            <a:fld id="{058ECBCB-943F-4209-B3DE-5D06213F27D5}" type="slidenum">
              <a:rPr lang="it-IT" smtClean="0"/>
              <a:t>‹N›</a:t>
            </a:fld>
            <a:endParaRPr lang="it-IT"/>
          </a:p>
        </p:txBody>
      </p:sp>
    </p:spTree>
    <p:extLst>
      <p:ext uri="{BB962C8B-B14F-4D97-AF65-F5344CB8AC3E}">
        <p14:creationId xmlns:p14="http://schemas.microsoft.com/office/powerpoint/2010/main" val="2446843896"/>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7121D4-E9C8-EF2C-8034-81F0B9BE47D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ADE7C90-5E61-8076-4974-4BB67C9F41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EC1C27A-8BD8-FF8D-46A4-453E48697C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D61CF32-F505-A8C1-8405-143B532A4C2D}"/>
              </a:ext>
            </a:extLst>
          </p:cNvPr>
          <p:cNvSpPr>
            <a:spLocks noGrp="1"/>
          </p:cNvSpPr>
          <p:nvPr>
            <p:ph type="dt" sz="half" idx="10"/>
          </p:nvPr>
        </p:nvSpPr>
        <p:spPr/>
        <p:txBody>
          <a:bodyPr/>
          <a:lstStyle/>
          <a:p>
            <a:fld id="{A5560E22-4753-40DE-874F-9520516815A2}" type="datetimeFigureOut">
              <a:rPr lang="it-IT" smtClean="0"/>
              <a:t>23/05/2023</a:t>
            </a:fld>
            <a:endParaRPr lang="it-IT"/>
          </a:p>
        </p:txBody>
      </p:sp>
      <p:sp>
        <p:nvSpPr>
          <p:cNvPr id="6" name="Segnaposto piè di pagina 5">
            <a:extLst>
              <a:ext uri="{FF2B5EF4-FFF2-40B4-BE49-F238E27FC236}">
                <a16:creationId xmlns:a16="http://schemas.microsoft.com/office/drawing/2014/main" id="{80BCF6CD-BAB1-A347-8599-2C8DB96EAAD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746BF33-EA65-653C-A074-290C70A3D293}"/>
              </a:ext>
            </a:extLst>
          </p:cNvPr>
          <p:cNvSpPr>
            <a:spLocks noGrp="1"/>
          </p:cNvSpPr>
          <p:nvPr>
            <p:ph type="sldNum" sz="quarter" idx="12"/>
          </p:nvPr>
        </p:nvSpPr>
        <p:spPr/>
        <p:txBody>
          <a:bodyPr/>
          <a:lstStyle/>
          <a:p>
            <a:fld id="{058ECBCB-943F-4209-B3DE-5D06213F27D5}" type="slidenum">
              <a:rPr lang="it-IT" smtClean="0"/>
              <a:t>‹N›</a:t>
            </a:fld>
            <a:endParaRPr lang="it-IT"/>
          </a:p>
        </p:txBody>
      </p:sp>
    </p:spTree>
    <p:extLst>
      <p:ext uri="{BB962C8B-B14F-4D97-AF65-F5344CB8AC3E}">
        <p14:creationId xmlns:p14="http://schemas.microsoft.com/office/powerpoint/2010/main" val="725945768"/>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8BBB3D-5790-9130-E75D-1C5A935521F5}"/>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2DF80086-1612-CF64-108B-4BCE667881B4}"/>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CD96E7D-A831-F72A-A4D2-339B57E4FDF1}"/>
              </a:ext>
            </a:extLst>
          </p:cNvPr>
          <p:cNvSpPr>
            <a:spLocks noGrp="1"/>
          </p:cNvSpPr>
          <p:nvPr>
            <p:ph type="dt" sz="half" idx="10"/>
          </p:nvPr>
        </p:nvSpPr>
        <p:spPr/>
        <p:txBody>
          <a:bodyPr/>
          <a:lstStyle/>
          <a:p>
            <a:fld id="{A5560E22-4753-40DE-874F-9520516815A2}" type="datetimeFigureOut">
              <a:rPr lang="it-IT" smtClean="0"/>
              <a:t>23/05/2023</a:t>
            </a:fld>
            <a:endParaRPr lang="it-IT"/>
          </a:p>
        </p:txBody>
      </p:sp>
      <p:sp>
        <p:nvSpPr>
          <p:cNvPr id="5" name="Segnaposto piè di pagina 4">
            <a:extLst>
              <a:ext uri="{FF2B5EF4-FFF2-40B4-BE49-F238E27FC236}">
                <a16:creationId xmlns:a16="http://schemas.microsoft.com/office/drawing/2014/main" id="{AEE49E1B-3E38-6F29-F2AD-C6D4619FCB2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05A509A-A467-8A95-607A-6C8A982027B8}"/>
              </a:ext>
            </a:extLst>
          </p:cNvPr>
          <p:cNvSpPr>
            <a:spLocks noGrp="1"/>
          </p:cNvSpPr>
          <p:nvPr>
            <p:ph type="sldNum" sz="quarter" idx="12"/>
          </p:nvPr>
        </p:nvSpPr>
        <p:spPr/>
        <p:txBody>
          <a:bodyPr/>
          <a:lstStyle/>
          <a:p>
            <a:fld id="{058ECBCB-943F-4209-B3DE-5D06213F27D5}" type="slidenum">
              <a:rPr lang="it-IT" smtClean="0"/>
              <a:t>‹N›</a:t>
            </a:fld>
            <a:endParaRPr lang="it-IT"/>
          </a:p>
        </p:txBody>
      </p:sp>
    </p:spTree>
    <p:extLst>
      <p:ext uri="{BB962C8B-B14F-4D97-AF65-F5344CB8AC3E}">
        <p14:creationId xmlns:p14="http://schemas.microsoft.com/office/powerpoint/2010/main" val="3080154684"/>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DE31EB1-DF90-027E-9B5D-DC0DB075662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4DD5F69-12AD-2AF5-40CD-272C30B06D1A}"/>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71CBBEE-0F79-7288-BFDE-471AAB5CF435}"/>
              </a:ext>
            </a:extLst>
          </p:cNvPr>
          <p:cNvSpPr>
            <a:spLocks noGrp="1"/>
          </p:cNvSpPr>
          <p:nvPr>
            <p:ph type="dt" sz="half" idx="10"/>
          </p:nvPr>
        </p:nvSpPr>
        <p:spPr/>
        <p:txBody>
          <a:bodyPr/>
          <a:lstStyle/>
          <a:p>
            <a:fld id="{A5560E22-4753-40DE-874F-9520516815A2}" type="datetimeFigureOut">
              <a:rPr lang="it-IT" smtClean="0"/>
              <a:t>23/05/2023</a:t>
            </a:fld>
            <a:endParaRPr lang="it-IT"/>
          </a:p>
        </p:txBody>
      </p:sp>
      <p:sp>
        <p:nvSpPr>
          <p:cNvPr id="5" name="Segnaposto piè di pagina 4">
            <a:extLst>
              <a:ext uri="{FF2B5EF4-FFF2-40B4-BE49-F238E27FC236}">
                <a16:creationId xmlns:a16="http://schemas.microsoft.com/office/drawing/2014/main" id="{CC61D67B-90F1-4554-277B-0FAB85CC720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062C859-3CC5-0FA9-1377-80A225AB703B}"/>
              </a:ext>
            </a:extLst>
          </p:cNvPr>
          <p:cNvSpPr>
            <a:spLocks noGrp="1"/>
          </p:cNvSpPr>
          <p:nvPr>
            <p:ph type="sldNum" sz="quarter" idx="12"/>
          </p:nvPr>
        </p:nvSpPr>
        <p:spPr/>
        <p:txBody>
          <a:bodyPr/>
          <a:lstStyle/>
          <a:p>
            <a:fld id="{058ECBCB-943F-4209-B3DE-5D06213F27D5}" type="slidenum">
              <a:rPr lang="it-IT" smtClean="0"/>
              <a:t>‹N›</a:t>
            </a:fld>
            <a:endParaRPr lang="it-IT"/>
          </a:p>
        </p:txBody>
      </p:sp>
    </p:spTree>
    <p:extLst>
      <p:ext uri="{BB962C8B-B14F-4D97-AF65-F5344CB8AC3E}">
        <p14:creationId xmlns:p14="http://schemas.microsoft.com/office/powerpoint/2010/main" val="1474973757"/>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FD923D-1466-F408-718F-34BDC6496D8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AA904662-8A09-E943-A5F4-07EFBF6114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B9D7FD41-E98F-D5B7-FEFB-022CDE5F4B58}"/>
              </a:ext>
            </a:extLst>
          </p:cNvPr>
          <p:cNvSpPr>
            <a:spLocks noGrp="1"/>
          </p:cNvSpPr>
          <p:nvPr>
            <p:ph type="dt" sz="half" idx="10"/>
          </p:nvPr>
        </p:nvSpPr>
        <p:spPr/>
        <p:txBody>
          <a:bodyPr/>
          <a:lstStyle/>
          <a:p>
            <a:fld id="{84BC98FF-217C-4CF8-B929-2D6BF0B08566}" type="datetimeFigureOut">
              <a:rPr lang="it-IT" smtClean="0"/>
              <a:t>23/05/2023</a:t>
            </a:fld>
            <a:endParaRPr lang="it-IT"/>
          </a:p>
        </p:txBody>
      </p:sp>
      <p:sp>
        <p:nvSpPr>
          <p:cNvPr id="5" name="Segnaposto piè di pagina 4">
            <a:extLst>
              <a:ext uri="{FF2B5EF4-FFF2-40B4-BE49-F238E27FC236}">
                <a16:creationId xmlns:a16="http://schemas.microsoft.com/office/drawing/2014/main" id="{9FB5871D-F35F-CD71-B7DB-2BC5EC9DF50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F5B0460-FEC7-1624-EEB4-ED4D958DDFA0}"/>
              </a:ext>
            </a:extLst>
          </p:cNvPr>
          <p:cNvSpPr>
            <a:spLocks noGrp="1"/>
          </p:cNvSpPr>
          <p:nvPr>
            <p:ph type="sldNum" sz="quarter" idx="12"/>
          </p:nvPr>
        </p:nvSpPr>
        <p:spPr/>
        <p:txBody>
          <a:bodyPr/>
          <a:lstStyle/>
          <a:p>
            <a:fld id="{F7791E59-F922-46F7-960C-085E0A522080}" type="slidenum">
              <a:rPr lang="it-IT" smtClean="0"/>
              <a:t>‹N›</a:t>
            </a:fld>
            <a:endParaRPr lang="it-IT"/>
          </a:p>
        </p:txBody>
      </p:sp>
    </p:spTree>
    <p:extLst>
      <p:ext uri="{BB962C8B-B14F-4D97-AF65-F5344CB8AC3E}">
        <p14:creationId xmlns:p14="http://schemas.microsoft.com/office/powerpoint/2010/main" val="3617844291"/>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81149B-3E4B-A676-3912-7493BCAD2BA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8965A80-391F-394B-2120-DA13A90C4023}"/>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342F218-F4E8-2564-02B9-2629342DE1E3}"/>
              </a:ext>
            </a:extLst>
          </p:cNvPr>
          <p:cNvSpPr>
            <a:spLocks noGrp="1"/>
          </p:cNvSpPr>
          <p:nvPr>
            <p:ph type="dt" sz="half" idx="10"/>
          </p:nvPr>
        </p:nvSpPr>
        <p:spPr/>
        <p:txBody>
          <a:bodyPr/>
          <a:lstStyle/>
          <a:p>
            <a:fld id="{84BC98FF-217C-4CF8-B929-2D6BF0B08566}" type="datetimeFigureOut">
              <a:rPr lang="it-IT" smtClean="0"/>
              <a:t>23/05/2023</a:t>
            </a:fld>
            <a:endParaRPr lang="it-IT"/>
          </a:p>
        </p:txBody>
      </p:sp>
      <p:sp>
        <p:nvSpPr>
          <p:cNvPr id="5" name="Segnaposto piè di pagina 4">
            <a:extLst>
              <a:ext uri="{FF2B5EF4-FFF2-40B4-BE49-F238E27FC236}">
                <a16:creationId xmlns:a16="http://schemas.microsoft.com/office/drawing/2014/main" id="{17DACA51-7C03-ACEC-80BC-8B1674E3706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84FE20D-67D4-C84C-8DAA-715022406C24}"/>
              </a:ext>
            </a:extLst>
          </p:cNvPr>
          <p:cNvSpPr>
            <a:spLocks noGrp="1"/>
          </p:cNvSpPr>
          <p:nvPr>
            <p:ph type="sldNum" sz="quarter" idx="12"/>
          </p:nvPr>
        </p:nvSpPr>
        <p:spPr/>
        <p:txBody>
          <a:bodyPr/>
          <a:lstStyle/>
          <a:p>
            <a:fld id="{F7791E59-F922-46F7-960C-085E0A522080}" type="slidenum">
              <a:rPr lang="it-IT" smtClean="0"/>
              <a:t>‹N›</a:t>
            </a:fld>
            <a:endParaRPr lang="it-IT"/>
          </a:p>
        </p:txBody>
      </p:sp>
    </p:spTree>
    <p:extLst>
      <p:ext uri="{BB962C8B-B14F-4D97-AF65-F5344CB8AC3E}">
        <p14:creationId xmlns:p14="http://schemas.microsoft.com/office/powerpoint/2010/main" val="456082032"/>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35EF46-B23C-F928-3398-9BA89155CFAE}"/>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2FC72B5F-6D19-8D12-97A0-363F666171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F9938A1F-80A1-7124-4F62-12DF60A8986B}"/>
              </a:ext>
            </a:extLst>
          </p:cNvPr>
          <p:cNvSpPr>
            <a:spLocks noGrp="1"/>
          </p:cNvSpPr>
          <p:nvPr>
            <p:ph type="dt" sz="half" idx="10"/>
          </p:nvPr>
        </p:nvSpPr>
        <p:spPr/>
        <p:txBody>
          <a:bodyPr/>
          <a:lstStyle/>
          <a:p>
            <a:fld id="{84BC98FF-217C-4CF8-B929-2D6BF0B08566}" type="datetimeFigureOut">
              <a:rPr lang="it-IT" smtClean="0"/>
              <a:t>23/05/2023</a:t>
            </a:fld>
            <a:endParaRPr lang="it-IT"/>
          </a:p>
        </p:txBody>
      </p:sp>
      <p:sp>
        <p:nvSpPr>
          <p:cNvPr id="5" name="Segnaposto piè di pagina 4">
            <a:extLst>
              <a:ext uri="{FF2B5EF4-FFF2-40B4-BE49-F238E27FC236}">
                <a16:creationId xmlns:a16="http://schemas.microsoft.com/office/drawing/2014/main" id="{47DDDA93-52A4-A465-5DEB-079F36D97AA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EE4166B-8CEA-9771-EC9F-D24C6C9712DE}"/>
              </a:ext>
            </a:extLst>
          </p:cNvPr>
          <p:cNvSpPr>
            <a:spLocks noGrp="1"/>
          </p:cNvSpPr>
          <p:nvPr>
            <p:ph type="sldNum" sz="quarter" idx="12"/>
          </p:nvPr>
        </p:nvSpPr>
        <p:spPr/>
        <p:txBody>
          <a:bodyPr/>
          <a:lstStyle/>
          <a:p>
            <a:fld id="{F7791E59-F922-46F7-960C-085E0A522080}" type="slidenum">
              <a:rPr lang="it-IT" smtClean="0"/>
              <a:t>‹N›</a:t>
            </a:fld>
            <a:endParaRPr lang="it-IT"/>
          </a:p>
        </p:txBody>
      </p:sp>
    </p:spTree>
    <p:extLst>
      <p:ext uri="{BB962C8B-B14F-4D97-AF65-F5344CB8AC3E}">
        <p14:creationId xmlns:p14="http://schemas.microsoft.com/office/powerpoint/2010/main" val="179687132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0A27EE1C-332F-41A1-B982-9D1022EB1CBB}" type="datetimeFigureOut">
              <a:rPr lang="en-US" smtClean="0"/>
              <a:t>5/23/2023</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‹N›</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09EC30-B1B6-4793-F09C-F46A72213AA9}"/>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F8FA446-AE28-A45C-3B0A-D57064240B62}"/>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58B61E3D-A89F-8837-852D-52DA48CCEA8B}"/>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3B28BD64-5550-BF18-0405-318AEB33B0E8}"/>
              </a:ext>
            </a:extLst>
          </p:cNvPr>
          <p:cNvSpPr>
            <a:spLocks noGrp="1"/>
          </p:cNvSpPr>
          <p:nvPr>
            <p:ph type="dt" sz="half" idx="10"/>
          </p:nvPr>
        </p:nvSpPr>
        <p:spPr/>
        <p:txBody>
          <a:bodyPr/>
          <a:lstStyle/>
          <a:p>
            <a:fld id="{84BC98FF-217C-4CF8-B929-2D6BF0B08566}" type="datetimeFigureOut">
              <a:rPr lang="it-IT" smtClean="0"/>
              <a:t>23/05/2023</a:t>
            </a:fld>
            <a:endParaRPr lang="it-IT"/>
          </a:p>
        </p:txBody>
      </p:sp>
      <p:sp>
        <p:nvSpPr>
          <p:cNvPr id="6" name="Segnaposto piè di pagina 5">
            <a:extLst>
              <a:ext uri="{FF2B5EF4-FFF2-40B4-BE49-F238E27FC236}">
                <a16:creationId xmlns:a16="http://schemas.microsoft.com/office/drawing/2014/main" id="{645A864E-6356-9B3F-CE4C-492A7D2CB0E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D0618A7-1BE8-4F40-8936-45CCF5072ACF}"/>
              </a:ext>
            </a:extLst>
          </p:cNvPr>
          <p:cNvSpPr>
            <a:spLocks noGrp="1"/>
          </p:cNvSpPr>
          <p:nvPr>
            <p:ph type="sldNum" sz="quarter" idx="12"/>
          </p:nvPr>
        </p:nvSpPr>
        <p:spPr/>
        <p:txBody>
          <a:bodyPr/>
          <a:lstStyle/>
          <a:p>
            <a:fld id="{F7791E59-F922-46F7-960C-085E0A522080}" type="slidenum">
              <a:rPr lang="it-IT" smtClean="0"/>
              <a:t>‹N›</a:t>
            </a:fld>
            <a:endParaRPr lang="it-IT"/>
          </a:p>
        </p:txBody>
      </p:sp>
    </p:spTree>
    <p:extLst>
      <p:ext uri="{BB962C8B-B14F-4D97-AF65-F5344CB8AC3E}">
        <p14:creationId xmlns:p14="http://schemas.microsoft.com/office/powerpoint/2010/main" val="952563171"/>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A5BD5F-D02E-7526-9416-CC0F0AB8F138}"/>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129798B-83EF-C6AE-56A2-8207B5FC91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F8F2A314-A74C-33A2-A33C-81B1EAFF0865}"/>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1410E8B7-0D13-7038-8033-AE164AAD66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0E9BDB0-7ED1-DD5C-D93F-C9DE313884EE}"/>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CE174500-2CB3-1DFD-9548-767BE21DBEBF}"/>
              </a:ext>
            </a:extLst>
          </p:cNvPr>
          <p:cNvSpPr>
            <a:spLocks noGrp="1"/>
          </p:cNvSpPr>
          <p:nvPr>
            <p:ph type="dt" sz="half" idx="10"/>
          </p:nvPr>
        </p:nvSpPr>
        <p:spPr/>
        <p:txBody>
          <a:bodyPr/>
          <a:lstStyle/>
          <a:p>
            <a:fld id="{84BC98FF-217C-4CF8-B929-2D6BF0B08566}" type="datetimeFigureOut">
              <a:rPr lang="it-IT" smtClean="0"/>
              <a:t>23/05/2023</a:t>
            </a:fld>
            <a:endParaRPr lang="it-IT"/>
          </a:p>
        </p:txBody>
      </p:sp>
      <p:sp>
        <p:nvSpPr>
          <p:cNvPr id="8" name="Segnaposto piè di pagina 7">
            <a:extLst>
              <a:ext uri="{FF2B5EF4-FFF2-40B4-BE49-F238E27FC236}">
                <a16:creationId xmlns:a16="http://schemas.microsoft.com/office/drawing/2014/main" id="{978AA7D7-3208-7E83-257F-C21D6025F35D}"/>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D76FBF04-9568-AA55-2944-886E0BD56F13}"/>
              </a:ext>
            </a:extLst>
          </p:cNvPr>
          <p:cNvSpPr>
            <a:spLocks noGrp="1"/>
          </p:cNvSpPr>
          <p:nvPr>
            <p:ph type="sldNum" sz="quarter" idx="12"/>
          </p:nvPr>
        </p:nvSpPr>
        <p:spPr/>
        <p:txBody>
          <a:bodyPr/>
          <a:lstStyle/>
          <a:p>
            <a:fld id="{F7791E59-F922-46F7-960C-085E0A522080}" type="slidenum">
              <a:rPr lang="it-IT" smtClean="0"/>
              <a:t>‹N›</a:t>
            </a:fld>
            <a:endParaRPr lang="it-IT"/>
          </a:p>
        </p:txBody>
      </p:sp>
    </p:spTree>
    <p:extLst>
      <p:ext uri="{BB962C8B-B14F-4D97-AF65-F5344CB8AC3E}">
        <p14:creationId xmlns:p14="http://schemas.microsoft.com/office/powerpoint/2010/main" val="1754793219"/>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31D5CE-204A-EFD6-4D3E-0DE662CE939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8234E52D-0D60-13E7-A7F5-E05469B31115}"/>
              </a:ext>
            </a:extLst>
          </p:cNvPr>
          <p:cNvSpPr>
            <a:spLocks noGrp="1"/>
          </p:cNvSpPr>
          <p:nvPr>
            <p:ph type="dt" sz="half" idx="10"/>
          </p:nvPr>
        </p:nvSpPr>
        <p:spPr/>
        <p:txBody>
          <a:bodyPr/>
          <a:lstStyle/>
          <a:p>
            <a:fld id="{84BC98FF-217C-4CF8-B929-2D6BF0B08566}" type="datetimeFigureOut">
              <a:rPr lang="it-IT" smtClean="0"/>
              <a:t>23/05/2023</a:t>
            </a:fld>
            <a:endParaRPr lang="it-IT"/>
          </a:p>
        </p:txBody>
      </p:sp>
      <p:sp>
        <p:nvSpPr>
          <p:cNvPr id="4" name="Segnaposto piè di pagina 3">
            <a:extLst>
              <a:ext uri="{FF2B5EF4-FFF2-40B4-BE49-F238E27FC236}">
                <a16:creationId xmlns:a16="http://schemas.microsoft.com/office/drawing/2014/main" id="{762C731E-349F-99B3-8081-C2B21F815B29}"/>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76CDF647-1D4D-6B68-3746-1EB123EAA38B}"/>
              </a:ext>
            </a:extLst>
          </p:cNvPr>
          <p:cNvSpPr>
            <a:spLocks noGrp="1"/>
          </p:cNvSpPr>
          <p:nvPr>
            <p:ph type="sldNum" sz="quarter" idx="12"/>
          </p:nvPr>
        </p:nvSpPr>
        <p:spPr/>
        <p:txBody>
          <a:bodyPr/>
          <a:lstStyle/>
          <a:p>
            <a:fld id="{F7791E59-F922-46F7-960C-085E0A522080}" type="slidenum">
              <a:rPr lang="it-IT" smtClean="0"/>
              <a:t>‹N›</a:t>
            </a:fld>
            <a:endParaRPr lang="it-IT"/>
          </a:p>
        </p:txBody>
      </p:sp>
    </p:spTree>
    <p:extLst>
      <p:ext uri="{BB962C8B-B14F-4D97-AF65-F5344CB8AC3E}">
        <p14:creationId xmlns:p14="http://schemas.microsoft.com/office/powerpoint/2010/main" val="3250962400"/>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A5F4C3C-4645-6331-F5AF-C40D1E0301CF}"/>
              </a:ext>
            </a:extLst>
          </p:cNvPr>
          <p:cNvSpPr>
            <a:spLocks noGrp="1"/>
          </p:cNvSpPr>
          <p:nvPr>
            <p:ph type="dt" sz="half" idx="10"/>
          </p:nvPr>
        </p:nvSpPr>
        <p:spPr/>
        <p:txBody>
          <a:bodyPr/>
          <a:lstStyle/>
          <a:p>
            <a:fld id="{84BC98FF-217C-4CF8-B929-2D6BF0B08566}" type="datetimeFigureOut">
              <a:rPr lang="it-IT" smtClean="0"/>
              <a:t>23/05/2023</a:t>
            </a:fld>
            <a:endParaRPr lang="it-IT"/>
          </a:p>
        </p:txBody>
      </p:sp>
      <p:sp>
        <p:nvSpPr>
          <p:cNvPr id="3" name="Segnaposto piè di pagina 2">
            <a:extLst>
              <a:ext uri="{FF2B5EF4-FFF2-40B4-BE49-F238E27FC236}">
                <a16:creationId xmlns:a16="http://schemas.microsoft.com/office/drawing/2014/main" id="{1612F206-036D-CA49-5941-74DB653CB444}"/>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411D797B-99AE-EDFE-1A04-329785C92D61}"/>
              </a:ext>
            </a:extLst>
          </p:cNvPr>
          <p:cNvSpPr>
            <a:spLocks noGrp="1"/>
          </p:cNvSpPr>
          <p:nvPr>
            <p:ph type="sldNum" sz="quarter" idx="12"/>
          </p:nvPr>
        </p:nvSpPr>
        <p:spPr/>
        <p:txBody>
          <a:bodyPr/>
          <a:lstStyle/>
          <a:p>
            <a:fld id="{F7791E59-F922-46F7-960C-085E0A522080}" type="slidenum">
              <a:rPr lang="it-IT" smtClean="0"/>
              <a:t>‹N›</a:t>
            </a:fld>
            <a:endParaRPr lang="it-IT"/>
          </a:p>
        </p:txBody>
      </p:sp>
    </p:spTree>
    <p:extLst>
      <p:ext uri="{BB962C8B-B14F-4D97-AF65-F5344CB8AC3E}">
        <p14:creationId xmlns:p14="http://schemas.microsoft.com/office/powerpoint/2010/main" val="3165597142"/>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8CE9CE-F69E-C3F9-7C11-59180FD74F9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EAD877D-EF80-515A-EA6E-12FF71CDD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BCB6F140-41E1-3C81-F8CB-1EE1759A21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D0D1493-6D2C-75ED-DF3B-C2557563593E}"/>
              </a:ext>
            </a:extLst>
          </p:cNvPr>
          <p:cNvSpPr>
            <a:spLocks noGrp="1"/>
          </p:cNvSpPr>
          <p:nvPr>
            <p:ph type="dt" sz="half" idx="10"/>
          </p:nvPr>
        </p:nvSpPr>
        <p:spPr/>
        <p:txBody>
          <a:bodyPr/>
          <a:lstStyle/>
          <a:p>
            <a:fld id="{84BC98FF-217C-4CF8-B929-2D6BF0B08566}" type="datetimeFigureOut">
              <a:rPr lang="it-IT" smtClean="0"/>
              <a:t>23/05/2023</a:t>
            </a:fld>
            <a:endParaRPr lang="it-IT"/>
          </a:p>
        </p:txBody>
      </p:sp>
      <p:sp>
        <p:nvSpPr>
          <p:cNvPr id="6" name="Segnaposto piè di pagina 5">
            <a:extLst>
              <a:ext uri="{FF2B5EF4-FFF2-40B4-BE49-F238E27FC236}">
                <a16:creationId xmlns:a16="http://schemas.microsoft.com/office/drawing/2014/main" id="{C711336C-3984-551F-5540-2149C5D0902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817FD16-7748-E1FC-D706-5D5E3F31D7CA}"/>
              </a:ext>
            </a:extLst>
          </p:cNvPr>
          <p:cNvSpPr>
            <a:spLocks noGrp="1"/>
          </p:cNvSpPr>
          <p:nvPr>
            <p:ph type="sldNum" sz="quarter" idx="12"/>
          </p:nvPr>
        </p:nvSpPr>
        <p:spPr/>
        <p:txBody>
          <a:bodyPr/>
          <a:lstStyle/>
          <a:p>
            <a:fld id="{F7791E59-F922-46F7-960C-085E0A522080}" type="slidenum">
              <a:rPr lang="it-IT" smtClean="0"/>
              <a:t>‹N›</a:t>
            </a:fld>
            <a:endParaRPr lang="it-IT"/>
          </a:p>
        </p:txBody>
      </p:sp>
    </p:spTree>
    <p:extLst>
      <p:ext uri="{BB962C8B-B14F-4D97-AF65-F5344CB8AC3E}">
        <p14:creationId xmlns:p14="http://schemas.microsoft.com/office/powerpoint/2010/main" val="3782633515"/>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D0791B-D308-AF6F-13B6-A66AC487128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AED9C44-F3CE-0F53-A3CD-938573DAAF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CC57D3BA-B50C-8DEF-C58A-ADE050C1EC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DE0F8C8-9FAA-04BC-43F5-10DC2A1B5DD6}"/>
              </a:ext>
            </a:extLst>
          </p:cNvPr>
          <p:cNvSpPr>
            <a:spLocks noGrp="1"/>
          </p:cNvSpPr>
          <p:nvPr>
            <p:ph type="dt" sz="half" idx="10"/>
          </p:nvPr>
        </p:nvSpPr>
        <p:spPr/>
        <p:txBody>
          <a:bodyPr/>
          <a:lstStyle/>
          <a:p>
            <a:fld id="{84BC98FF-217C-4CF8-B929-2D6BF0B08566}" type="datetimeFigureOut">
              <a:rPr lang="it-IT" smtClean="0"/>
              <a:t>23/05/2023</a:t>
            </a:fld>
            <a:endParaRPr lang="it-IT"/>
          </a:p>
        </p:txBody>
      </p:sp>
      <p:sp>
        <p:nvSpPr>
          <p:cNvPr id="6" name="Segnaposto piè di pagina 5">
            <a:extLst>
              <a:ext uri="{FF2B5EF4-FFF2-40B4-BE49-F238E27FC236}">
                <a16:creationId xmlns:a16="http://schemas.microsoft.com/office/drawing/2014/main" id="{5CACA7C6-84D8-1DCB-0B1F-C27B4E342D8E}"/>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92F55C9-28F4-F968-59E5-20A021A65F36}"/>
              </a:ext>
            </a:extLst>
          </p:cNvPr>
          <p:cNvSpPr>
            <a:spLocks noGrp="1"/>
          </p:cNvSpPr>
          <p:nvPr>
            <p:ph type="sldNum" sz="quarter" idx="12"/>
          </p:nvPr>
        </p:nvSpPr>
        <p:spPr/>
        <p:txBody>
          <a:bodyPr/>
          <a:lstStyle/>
          <a:p>
            <a:fld id="{F7791E59-F922-46F7-960C-085E0A522080}" type="slidenum">
              <a:rPr lang="it-IT" smtClean="0"/>
              <a:t>‹N›</a:t>
            </a:fld>
            <a:endParaRPr lang="it-IT"/>
          </a:p>
        </p:txBody>
      </p:sp>
    </p:spTree>
    <p:extLst>
      <p:ext uri="{BB962C8B-B14F-4D97-AF65-F5344CB8AC3E}">
        <p14:creationId xmlns:p14="http://schemas.microsoft.com/office/powerpoint/2010/main" val="2693502326"/>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8271EB-590B-8259-9DA0-0D720985451D}"/>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4647D08-D8DA-CC9E-C667-40497E164D70}"/>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FBFADD1-BEB8-8D6E-8F6F-8CE86DA7692B}"/>
              </a:ext>
            </a:extLst>
          </p:cNvPr>
          <p:cNvSpPr>
            <a:spLocks noGrp="1"/>
          </p:cNvSpPr>
          <p:nvPr>
            <p:ph type="dt" sz="half" idx="10"/>
          </p:nvPr>
        </p:nvSpPr>
        <p:spPr/>
        <p:txBody>
          <a:bodyPr/>
          <a:lstStyle/>
          <a:p>
            <a:fld id="{84BC98FF-217C-4CF8-B929-2D6BF0B08566}" type="datetimeFigureOut">
              <a:rPr lang="it-IT" smtClean="0"/>
              <a:t>23/05/2023</a:t>
            </a:fld>
            <a:endParaRPr lang="it-IT"/>
          </a:p>
        </p:txBody>
      </p:sp>
      <p:sp>
        <p:nvSpPr>
          <p:cNvPr id="5" name="Segnaposto piè di pagina 4">
            <a:extLst>
              <a:ext uri="{FF2B5EF4-FFF2-40B4-BE49-F238E27FC236}">
                <a16:creationId xmlns:a16="http://schemas.microsoft.com/office/drawing/2014/main" id="{672AA255-B0EE-DE59-688A-2660C5D2C02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400E9A3-7B66-C148-DE8D-C5B376C21448}"/>
              </a:ext>
            </a:extLst>
          </p:cNvPr>
          <p:cNvSpPr>
            <a:spLocks noGrp="1"/>
          </p:cNvSpPr>
          <p:nvPr>
            <p:ph type="sldNum" sz="quarter" idx="12"/>
          </p:nvPr>
        </p:nvSpPr>
        <p:spPr/>
        <p:txBody>
          <a:bodyPr/>
          <a:lstStyle/>
          <a:p>
            <a:fld id="{F7791E59-F922-46F7-960C-085E0A522080}" type="slidenum">
              <a:rPr lang="it-IT" smtClean="0"/>
              <a:t>‹N›</a:t>
            </a:fld>
            <a:endParaRPr lang="it-IT"/>
          </a:p>
        </p:txBody>
      </p:sp>
    </p:spTree>
    <p:extLst>
      <p:ext uri="{BB962C8B-B14F-4D97-AF65-F5344CB8AC3E}">
        <p14:creationId xmlns:p14="http://schemas.microsoft.com/office/powerpoint/2010/main" val="2553251447"/>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F39BF2F8-D191-CE70-ABAC-6BB08D9EAD4B}"/>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D7DC1C1-4BB2-49FE-45C8-7EA9B96CEC2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5EDE352-4D0C-81D1-A533-44FECC56F629}"/>
              </a:ext>
            </a:extLst>
          </p:cNvPr>
          <p:cNvSpPr>
            <a:spLocks noGrp="1"/>
          </p:cNvSpPr>
          <p:nvPr>
            <p:ph type="dt" sz="half" idx="10"/>
          </p:nvPr>
        </p:nvSpPr>
        <p:spPr/>
        <p:txBody>
          <a:bodyPr/>
          <a:lstStyle/>
          <a:p>
            <a:fld id="{84BC98FF-217C-4CF8-B929-2D6BF0B08566}" type="datetimeFigureOut">
              <a:rPr lang="it-IT" smtClean="0"/>
              <a:t>23/05/2023</a:t>
            </a:fld>
            <a:endParaRPr lang="it-IT"/>
          </a:p>
        </p:txBody>
      </p:sp>
      <p:sp>
        <p:nvSpPr>
          <p:cNvPr id="5" name="Segnaposto piè di pagina 4">
            <a:extLst>
              <a:ext uri="{FF2B5EF4-FFF2-40B4-BE49-F238E27FC236}">
                <a16:creationId xmlns:a16="http://schemas.microsoft.com/office/drawing/2014/main" id="{410CC0FF-0AE3-3AE5-7E8F-FDAD067203A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3AE6256-1365-94ED-A7EC-3DE8B26AFB97}"/>
              </a:ext>
            </a:extLst>
          </p:cNvPr>
          <p:cNvSpPr>
            <a:spLocks noGrp="1"/>
          </p:cNvSpPr>
          <p:nvPr>
            <p:ph type="sldNum" sz="quarter" idx="12"/>
          </p:nvPr>
        </p:nvSpPr>
        <p:spPr/>
        <p:txBody>
          <a:bodyPr/>
          <a:lstStyle/>
          <a:p>
            <a:fld id="{F7791E59-F922-46F7-960C-085E0A522080}" type="slidenum">
              <a:rPr lang="it-IT" smtClean="0"/>
              <a:t>‹N›</a:t>
            </a:fld>
            <a:endParaRPr lang="it-IT"/>
          </a:p>
        </p:txBody>
      </p:sp>
    </p:spTree>
    <p:extLst>
      <p:ext uri="{BB962C8B-B14F-4D97-AF65-F5344CB8AC3E}">
        <p14:creationId xmlns:p14="http://schemas.microsoft.com/office/powerpoint/2010/main" val="3186356007"/>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738704-CB24-D0FC-FE21-6482E251006D}"/>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CE713B27-DA41-8C16-D56F-98911E23E7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C57C4BB9-A258-7FE4-B377-7C149C28BD67}"/>
              </a:ext>
            </a:extLst>
          </p:cNvPr>
          <p:cNvSpPr>
            <a:spLocks noGrp="1"/>
          </p:cNvSpPr>
          <p:nvPr>
            <p:ph type="dt" sz="half" idx="10"/>
          </p:nvPr>
        </p:nvSpPr>
        <p:spPr/>
        <p:txBody>
          <a:bodyPr/>
          <a:lstStyle/>
          <a:p>
            <a:fld id="{D80ED5AE-79B5-4394-8682-04A69D0C3885}" type="datetimeFigureOut">
              <a:rPr lang="it-IT" smtClean="0"/>
              <a:t>23/05/2023</a:t>
            </a:fld>
            <a:endParaRPr lang="it-IT"/>
          </a:p>
        </p:txBody>
      </p:sp>
      <p:sp>
        <p:nvSpPr>
          <p:cNvPr id="5" name="Segnaposto piè di pagina 4">
            <a:extLst>
              <a:ext uri="{FF2B5EF4-FFF2-40B4-BE49-F238E27FC236}">
                <a16:creationId xmlns:a16="http://schemas.microsoft.com/office/drawing/2014/main" id="{B161F52B-3137-9C26-610B-9F071376582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9F969E4-F733-3E3F-1DC9-D9468B85FD13}"/>
              </a:ext>
            </a:extLst>
          </p:cNvPr>
          <p:cNvSpPr>
            <a:spLocks noGrp="1"/>
          </p:cNvSpPr>
          <p:nvPr>
            <p:ph type="sldNum" sz="quarter" idx="12"/>
          </p:nvPr>
        </p:nvSpPr>
        <p:spPr/>
        <p:txBody>
          <a:bodyPr/>
          <a:lstStyle/>
          <a:p>
            <a:fld id="{8365D4AB-E664-47C8-89E3-E3DA7A40A782}" type="slidenum">
              <a:rPr lang="it-IT" smtClean="0"/>
              <a:t>‹N›</a:t>
            </a:fld>
            <a:endParaRPr lang="it-IT"/>
          </a:p>
        </p:txBody>
      </p:sp>
    </p:spTree>
    <p:extLst>
      <p:ext uri="{BB962C8B-B14F-4D97-AF65-F5344CB8AC3E}">
        <p14:creationId xmlns:p14="http://schemas.microsoft.com/office/powerpoint/2010/main" val="3360779269"/>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CBBF6B-712C-3587-0214-739355E8512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06EE877-9E90-8337-4347-4919FB6FB4B1}"/>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07073E7-D3B1-1A6E-8057-9F2313581C62}"/>
              </a:ext>
            </a:extLst>
          </p:cNvPr>
          <p:cNvSpPr>
            <a:spLocks noGrp="1"/>
          </p:cNvSpPr>
          <p:nvPr>
            <p:ph type="dt" sz="half" idx="10"/>
          </p:nvPr>
        </p:nvSpPr>
        <p:spPr/>
        <p:txBody>
          <a:bodyPr/>
          <a:lstStyle/>
          <a:p>
            <a:fld id="{D80ED5AE-79B5-4394-8682-04A69D0C3885}" type="datetimeFigureOut">
              <a:rPr lang="it-IT" smtClean="0"/>
              <a:t>23/05/2023</a:t>
            </a:fld>
            <a:endParaRPr lang="it-IT"/>
          </a:p>
        </p:txBody>
      </p:sp>
      <p:sp>
        <p:nvSpPr>
          <p:cNvPr id="5" name="Segnaposto piè di pagina 4">
            <a:extLst>
              <a:ext uri="{FF2B5EF4-FFF2-40B4-BE49-F238E27FC236}">
                <a16:creationId xmlns:a16="http://schemas.microsoft.com/office/drawing/2014/main" id="{516F6DA2-85D4-3071-F539-847C6ED80FB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DA6D91B-04AF-B908-EBCD-B3E2FC8A08BF}"/>
              </a:ext>
            </a:extLst>
          </p:cNvPr>
          <p:cNvSpPr>
            <a:spLocks noGrp="1"/>
          </p:cNvSpPr>
          <p:nvPr>
            <p:ph type="sldNum" sz="quarter" idx="12"/>
          </p:nvPr>
        </p:nvSpPr>
        <p:spPr/>
        <p:txBody>
          <a:bodyPr/>
          <a:lstStyle/>
          <a:p>
            <a:fld id="{8365D4AB-E664-47C8-89E3-E3DA7A40A782}" type="slidenum">
              <a:rPr lang="it-IT" smtClean="0"/>
              <a:t>‹N›</a:t>
            </a:fld>
            <a:endParaRPr lang="it-IT"/>
          </a:p>
        </p:txBody>
      </p:sp>
    </p:spTree>
    <p:extLst>
      <p:ext uri="{BB962C8B-B14F-4D97-AF65-F5344CB8AC3E}">
        <p14:creationId xmlns:p14="http://schemas.microsoft.com/office/powerpoint/2010/main" val="379892809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AD6DC8CB-9567-46D7-8AC8-D4B1BB9AF44C}" type="datetimeFigureOut">
              <a:rPr lang="en-US" smtClean="0"/>
              <a:t>5/23/2023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‹N›</a:t>
            </a:fld>
            <a:endParaRPr 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4BD4A6-6A22-7BDD-7F74-A164FCCF28D6}"/>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30D61C9C-3470-AED8-961B-0639725870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00E7623-17A6-8558-2EFE-6544B2DAE03C}"/>
              </a:ext>
            </a:extLst>
          </p:cNvPr>
          <p:cNvSpPr>
            <a:spLocks noGrp="1"/>
          </p:cNvSpPr>
          <p:nvPr>
            <p:ph type="dt" sz="half" idx="10"/>
          </p:nvPr>
        </p:nvSpPr>
        <p:spPr/>
        <p:txBody>
          <a:bodyPr/>
          <a:lstStyle/>
          <a:p>
            <a:fld id="{D80ED5AE-79B5-4394-8682-04A69D0C3885}" type="datetimeFigureOut">
              <a:rPr lang="it-IT" smtClean="0"/>
              <a:t>23/05/2023</a:t>
            </a:fld>
            <a:endParaRPr lang="it-IT"/>
          </a:p>
        </p:txBody>
      </p:sp>
      <p:sp>
        <p:nvSpPr>
          <p:cNvPr id="5" name="Segnaposto piè di pagina 4">
            <a:extLst>
              <a:ext uri="{FF2B5EF4-FFF2-40B4-BE49-F238E27FC236}">
                <a16:creationId xmlns:a16="http://schemas.microsoft.com/office/drawing/2014/main" id="{A485AC46-1DCC-421E-9E24-776DBDFB817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716529B-D575-C237-EBE8-1530A4E08E55}"/>
              </a:ext>
            </a:extLst>
          </p:cNvPr>
          <p:cNvSpPr>
            <a:spLocks noGrp="1"/>
          </p:cNvSpPr>
          <p:nvPr>
            <p:ph type="sldNum" sz="quarter" idx="12"/>
          </p:nvPr>
        </p:nvSpPr>
        <p:spPr/>
        <p:txBody>
          <a:bodyPr/>
          <a:lstStyle/>
          <a:p>
            <a:fld id="{8365D4AB-E664-47C8-89E3-E3DA7A40A782}" type="slidenum">
              <a:rPr lang="it-IT" smtClean="0"/>
              <a:t>‹N›</a:t>
            </a:fld>
            <a:endParaRPr lang="it-IT"/>
          </a:p>
        </p:txBody>
      </p:sp>
    </p:spTree>
    <p:extLst>
      <p:ext uri="{BB962C8B-B14F-4D97-AF65-F5344CB8AC3E}">
        <p14:creationId xmlns:p14="http://schemas.microsoft.com/office/powerpoint/2010/main" val="2445153016"/>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8CCF2B-4FD8-09F1-FB49-12A120868B43}"/>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0368F00-2DCF-4121-78A6-2A44022F61E8}"/>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B2789E3D-846D-6CD0-721D-C276BE7A8C9E}"/>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0209CFC2-24CF-6D92-0D6A-F5A33A96BADB}"/>
              </a:ext>
            </a:extLst>
          </p:cNvPr>
          <p:cNvSpPr>
            <a:spLocks noGrp="1"/>
          </p:cNvSpPr>
          <p:nvPr>
            <p:ph type="dt" sz="half" idx="10"/>
          </p:nvPr>
        </p:nvSpPr>
        <p:spPr/>
        <p:txBody>
          <a:bodyPr/>
          <a:lstStyle/>
          <a:p>
            <a:fld id="{D80ED5AE-79B5-4394-8682-04A69D0C3885}" type="datetimeFigureOut">
              <a:rPr lang="it-IT" smtClean="0"/>
              <a:t>23/05/2023</a:t>
            </a:fld>
            <a:endParaRPr lang="it-IT"/>
          </a:p>
        </p:txBody>
      </p:sp>
      <p:sp>
        <p:nvSpPr>
          <p:cNvPr id="6" name="Segnaposto piè di pagina 5">
            <a:extLst>
              <a:ext uri="{FF2B5EF4-FFF2-40B4-BE49-F238E27FC236}">
                <a16:creationId xmlns:a16="http://schemas.microsoft.com/office/drawing/2014/main" id="{78F04EF9-0606-C883-851D-A03162828D76}"/>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1AAB0D6-AE5B-7F83-2110-08C79F3DA840}"/>
              </a:ext>
            </a:extLst>
          </p:cNvPr>
          <p:cNvSpPr>
            <a:spLocks noGrp="1"/>
          </p:cNvSpPr>
          <p:nvPr>
            <p:ph type="sldNum" sz="quarter" idx="12"/>
          </p:nvPr>
        </p:nvSpPr>
        <p:spPr/>
        <p:txBody>
          <a:bodyPr/>
          <a:lstStyle/>
          <a:p>
            <a:fld id="{8365D4AB-E664-47C8-89E3-E3DA7A40A782}" type="slidenum">
              <a:rPr lang="it-IT" smtClean="0"/>
              <a:t>‹N›</a:t>
            </a:fld>
            <a:endParaRPr lang="it-IT"/>
          </a:p>
        </p:txBody>
      </p:sp>
    </p:spTree>
    <p:extLst>
      <p:ext uri="{BB962C8B-B14F-4D97-AF65-F5344CB8AC3E}">
        <p14:creationId xmlns:p14="http://schemas.microsoft.com/office/powerpoint/2010/main" val="2767161604"/>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5D0C0B-1E40-08F5-C86A-CA6EA09884C9}"/>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67AC1DE-919A-B961-5AF4-405B0838AE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73A7D078-B227-E80E-81DE-8DC95576214D}"/>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D7025946-6BBA-C73B-4C22-CFC7FA9D24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C3559C8-8C4E-F5D4-4F8D-E63324E619D2}"/>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D988A18B-647F-C44A-C76F-95B46B51578A}"/>
              </a:ext>
            </a:extLst>
          </p:cNvPr>
          <p:cNvSpPr>
            <a:spLocks noGrp="1"/>
          </p:cNvSpPr>
          <p:nvPr>
            <p:ph type="dt" sz="half" idx="10"/>
          </p:nvPr>
        </p:nvSpPr>
        <p:spPr/>
        <p:txBody>
          <a:bodyPr/>
          <a:lstStyle/>
          <a:p>
            <a:fld id="{D80ED5AE-79B5-4394-8682-04A69D0C3885}" type="datetimeFigureOut">
              <a:rPr lang="it-IT" smtClean="0"/>
              <a:t>23/05/2023</a:t>
            </a:fld>
            <a:endParaRPr lang="it-IT"/>
          </a:p>
        </p:txBody>
      </p:sp>
      <p:sp>
        <p:nvSpPr>
          <p:cNvPr id="8" name="Segnaposto piè di pagina 7">
            <a:extLst>
              <a:ext uri="{FF2B5EF4-FFF2-40B4-BE49-F238E27FC236}">
                <a16:creationId xmlns:a16="http://schemas.microsoft.com/office/drawing/2014/main" id="{D55CB8CB-32F6-622E-211C-3DE1ED02FD90}"/>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6E13ACC5-17EE-8AA4-2856-A5B8F9DAAE36}"/>
              </a:ext>
            </a:extLst>
          </p:cNvPr>
          <p:cNvSpPr>
            <a:spLocks noGrp="1"/>
          </p:cNvSpPr>
          <p:nvPr>
            <p:ph type="sldNum" sz="quarter" idx="12"/>
          </p:nvPr>
        </p:nvSpPr>
        <p:spPr/>
        <p:txBody>
          <a:bodyPr/>
          <a:lstStyle/>
          <a:p>
            <a:fld id="{8365D4AB-E664-47C8-89E3-E3DA7A40A782}" type="slidenum">
              <a:rPr lang="it-IT" smtClean="0"/>
              <a:t>‹N›</a:t>
            </a:fld>
            <a:endParaRPr lang="it-IT"/>
          </a:p>
        </p:txBody>
      </p:sp>
    </p:spTree>
    <p:extLst>
      <p:ext uri="{BB962C8B-B14F-4D97-AF65-F5344CB8AC3E}">
        <p14:creationId xmlns:p14="http://schemas.microsoft.com/office/powerpoint/2010/main" val="2624075444"/>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7D802B-A37C-2CB8-08C7-5496D0423CFC}"/>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0B0516C1-38FD-545B-A350-AB3B50105FF0}"/>
              </a:ext>
            </a:extLst>
          </p:cNvPr>
          <p:cNvSpPr>
            <a:spLocks noGrp="1"/>
          </p:cNvSpPr>
          <p:nvPr>
            <p:ph type="dt" sz="half" idx="10"/>
          </p:nvPr>
        </p:nvSpPr>
        <p:spPr/>
        <p:txBody>
          <a:bodyPr/>
          <a:lstStyle/>
          <a:p>
            <a:fld id="{D80ED5AE-79B5-4394-8682-04A69D0C3885}" type="datetimeFigureOut">
              <a:rPr lang="it-IT" smtClean="0"/>
              <a:t>23/05/2023</a:t>
            </a:fld>
            <a:endParaRPr lang="it-IT"/>
          </a:p>
        </p:txBody>
      </p:sp>
      <p:sp>
        <p:nvSpPr>
          <p:cNvPr id="4" name="Segnaposto piè di pagina 3">
            <a:extLst>
              <a:ext uri="{FF2B5EF4-FFF2-40B4-BE49-F238E27FC236}">
                <a16:creationId xmlns:a16="http://schemas.microsoft.com/office/drawing/2014/main" id="{A0304CD6-7BA1-89F0-85A1-363E9B33F42B}"/>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FB59A668-80D7-04EF-D800-112BE4ACCF13}"/>
              </a:ext>
            </a:extLst>
          </p:cNvPr>
          <p:cNvSpPr>
            <a:spLocks noGrp="1"/>
          </p:cNvSpPr>
          <p:nvPr>
            <p:ph type="sldNum" sz="quarter" idx="12"/>
          </p:nvPr>
        </p:nvSpPr>
        <p:spPr/>
        <p:txBody>
          <a:bodyPr/>
          <a:lstStyle/>
          <a:p>
            <a:fld id="{8365D4AB-E664-47C8-89E3-E3DA7A40A782}" type="slidenum">
              <a:rPr lang="it-IT" smtClean="0"/>
              <a:t>‹N›</a:t>
            </a:fld>
            <a:endParaRPr lang="it-IT"/>
          </a:p>
        </p:txBody>
      </p:sp>
    </p:spTree>
    <p:extLst>
      <p:ext uri="{BB962C8B-B14F-4D97-AF65-F5344CB8AC3E}">
        <p14:creationId xmlns:p14="http://schemas.microsoft.com/office/powerpoint/2010/main" val="1288702542"/>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D6D4A27C-A91D-FC59-7743-E956DEC7D5DF}"/>
              </a:ext>
            </a:extLst>
          </p:cNvPr>
          <p:cNvSpPr>
            <a:spLocks noGrp="1"/>
          </p:cNvSpPr>
          <p:nvPr>
            <p:ph type="dt" sz="half" idx="10"/>
          </p:nvPr>
        </p:nvSpPr>
        <p:spPr/>
        <p:txBody>
          <a:bodyPr/>
          <a:lstStyle/>
          <a:p>
            <a:fld id="{D80ED5AE-79B5-4394-8682-04A69D0C3885}" type="datetimeFigureOut">
              <a:rPr lang="it-IT" smtClean="0"/>
              <a:t>23/05/2023</a:t>
            </a:fld>
            <a:endParaRPr lang="it-IT"/>
          </a:p>
        </p:txBody>
      </p:sp>
      <p:sp>
        <p:nvSpPr>
          <p:cNvPr id="3" name="Segnaposto piè di pagina 2">
            <a:extLst>
              <a:ext uri="{FF2B5EF4-FFF2-40B4-BE49-F238E27FC236}">
                <a16:creationId xmlns:a16="http://schemas.microsoft.com/office/drawing/2014/main" id="{D4E137CA-0E50-E70E-1809-C694CCCCA6C1}"/>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3FF9BF3A-538C-5DA7-9BB0-331C08DC886C}"/>
              </a:ext>
            </a:extLst>
          </p:cNvPr>
          <p:cNvSpPr>
            <a:spLocks noGrp="1"/>
          </p:cNvSpPr>
          <p:nvPr>
            <p:ph type="sldNum" sz="quarter" idx="12"/>
          </p:nvPr>
        </p:nvSpPr>
        <p:spPr/>
        <p:txBody>
          <a:bodyPr/>
          <a:lstStyle/>
          <a:p>
            <a:fld id="{8365D4AB-E664-47C8-89E3-E3DA7A40A782}" type="slidenum">
              <a:rPr lang="it-IT" smtClean="0"/>
              <a:t>‹N›</a:t>
            </a:fld>
            <a:endParaRPr lang="it-IT"/>
          </a:p>
        </p:txBody>
      </p:sp>
    </p:spTree>
    <p:extLst>
      <p:ext uri="{BB962C8B-B14F-4D97-AF65-F5344CB8AC3E}">
        <p14:creationId xmlns:p14="http://schemas.microsoft.com/office/powerpoint/2010/main" val="4107782702"/>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64215-5416-222C-AF59-F39D5D20FF5E}"/>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098DFEC-17E7-E016-2DC0-7CD2000A1D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5D9DA07-31DF-8954-03C5-AA4296FAB6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30F0F9D-C962-DEDA-434D-E9A547922380}"/>
              </a:ext>
            </a:extLst>
          </p:cNvPr>
          <p:cNvSpPr>
            <a:spLocks noGrp="1"/>
          </p:cNvSpPr>
          <p:nvPr>
            <p:ph type="dt" sz="half" idx="10"/>
          </p:nvPr>
        </p:nvSpPr>
        <p:spPr/>
        <p:txBody>
          <a:bodyPr/>
          <a:lstStyle/>
          <a:p>
            <a:fld id="{D80ED5AE-79B5-4394-8682-04A69D0C3885}" type="datetimeFigureOut">
              <a:rPr lang="it-IT" smtClean="0"/>
              <a:t>23/05/2023</a:t>
            </a:fld>
            <a:endParaRPr lang="it-IT"/>
          </a:p>
        </p:txBody>
      </p:sp>
      <p:sp>
        <p:nvSpPr>
          <p:cNvPr id="6" name="Segnaposto piè di pagina 5">
            <a:extLst>
              <a:ext uri="{FF2B5EF4-FFF2-40B4-BE49-F238E27FC236}">
                <a16:creationId xmlns:a16="http://schemas.microsoft.com/office/drawing/2014/main" id="{848A09EA-1648-E2A9-B560-66297EFFC87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CEBA2F1-DFDC-D099-9136-4CFA9D2F9BF6}"/>
              </a:ext>
            </a:extLst>
          </p:cNvPr>
          <p:cNvSpPr>
            <a:spLocks noGrp="1"/>
          </p:cNvSpPr>
          <p:nvPr>
            <p:ph type="sldNum" sz="quarter" idx="12"/>
          </p:nvPr>
        </p:nvSpPr>
        <p:spPr/>
        <p:txBody>
          <a:bodyPr/>
          <a:lstStyle/>
          <a:p>
            <a:fld id="{8365D4AB-E664-47C8-89E3-E3DA7A40A782}" type="slidenum">
              <a:rPr lang="it-IT" smtClean="0"/>
              <a:t>‹N›</a:t>
            </a:fld>
            <a:endParaRPr lang="it-IT"/>
          </a:p>
        </p:txBody>
      </p:sp>
    </p:spTree>
    <p:extLst>
      <p:ext uri="{BB962C8B-B14F-4D97-AF65-F5344CB8AC3E}">
        <p14:creationId xmlns:p14="http://schemas.microsoft.com/office/powerpoint/2010/main" val="2124608703"/>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97D4B7-8FB1-E1F0-9652-A6B8A2315E7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474CFB08-6C87-8062-B70F-9C36109465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4C0FA8C6-EBC8-CA13-6551-E0BE42673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981F65B-9D3B-CCCB-26CF-77F2D549773A}"/>
              </a:ext>
            </a:extLst>
          </p:cNvPr>
          <p:cNvSpPr>
            <a:spLocks noGrp="1"/>
          </p:cNvSpPr>
          <p:nvPr>
            <p:ph type="dt" sz="half" idx="10"/>
          </p:nvPr>
        </p:nvSpPr>
        <p:spPr/>
        <p:txBody>
          <a:bodyPr/>
          <a:lstStyle/>
          <a:p>
            <a:fld id="{D80ED5AE-79B5-4394-8682-04A69D0C3885}" type="datetimeFigureOut">
              <a:rPr lang="it-IT" smtClean="0"/>
              <a:t>23/05/2023</a:t>
            </a:fld>
            <a:endParaRPr lang="it-IT"/>
          </a:p>
        </p:txBody>
      </p:sp>
      <p:sp>
        <p:nvSpPr>
          <p:cNvPr id="6" name="Segnaposto piè di pagina 5">
            <a:extLst>
              <a:ext uri="{FF2B5EF4-FFF2-40B4-BE49-F238E27FC236}">
                <a16:creationId xmlns:a16="http://schemas.microsoft.com/office/drawing/2014/main" id="{E1F6D947-B898-D483-E0B1-ADE451B01C2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47E60A3-815F-F71A-1FBB-BEEE51A3B917}"/>
              </a:ext>
            </a:extLst>
          </p:cNvPr>
          <p:cNvSpPr>
            <a:spLocks noGrp="1"/>
          </p:cNvSpPr>
          <p:nvPr>
            <p:ph type="sldNum" sz="quarter" idx="12"/>
          </p:nvPr>
        </p:nvSpPr>
        <p:spPr/>
        <p:txBody>
          <a:bodyPr/>
          <a:lstStyle/>
          <a:p>
            <a:fld id="{8365D4AB-E664-47C8-89E3-E3DA7A40A782}" type="slidenum">
              <a:rPr lang="it-IT" smtClean="0"/>
              <a:t>‹N›</a:t>
            </a:fld>
            <a:endParaRPr lang="it-IT"/>
          </a:p>
        </p:txBody>
      </p:sp>
    </p:spTree>
    <p:extLst>
      <p:ext uri="{BB962C8B-B14F-4D97-AF65-F5344CB8AC3E}">
        <p14:creationId xmlns:p14="http://schemas.microsoft.com/office/powerpoint/2010/main" val="2064453823"/>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F1AAFA-860F-27C0-E9E9-BE21C642C30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13754F8E-D797-3A40-C9B6-CC9CA0F7A111}"/>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6153A58-FC58-46A5-5031-C1379FE7E0A0}"/>
              </a:ext>
            </a:extLst>
          </p:cNvPr>
          <p:cNvSpPr>
            <a:spLocks noGrp="1"/>
          </p:cNvSpPr>
          <p:nvPr>
            <p:ph type="dt" sz="half" idx="10"/>
          </p:nvPr>
        </p:nvSpPr>
        <p:spPr/>
        <p:txBody>
          <a:bodyPr/>
          <a:lstStyle/>
          <a:p>
            <a:fld id="{D80ED5AE-79B5-4394-8682-04A69D0C3885}" type="datetimeFigureOut">
              <a:rPr lang="it-IT" smtClean="0"/>
              <a:t>23/05/2023</a:t>
            </a:fld>
            <a:endParaRPr lang="it-IT"/>
          </a:p>
        </p:txBody>
      </p:sp>
      <p:sp>
        <p:nvSpPr>
          <p:cNvPr id="5" name="Segnaposto piè di pagina 4">
            <a:extLst>
              <a:ext uri="{FF2B5EF4-FFF2-40B4-BE49-F238E27FC236}">
                <a16:creationId xmlns:a16="http://schemas.microsoft.com/office/drawing/2014/main" id="{344161CD-9C64-E794-3B2A-4781BB273CE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D7D0551-6D40-B055-5EB5-36E9BF7258F1}"/>
              </a:ext>
            </a:extLst>
          </p:cNvPr>
          <p:cNvSpPr>
            <a:spLocks noGrp="1"/>
          </p:cNvSpPr>
          <p:nvPr>
            <p:ph type="sldNum" sz="quarter" idx="12"/>
          </p:nvPr>
        </p:nvSpPr>
        <p:spPr/>
        <p:txBody>
          <a:bodyPr/>
          <a:lstStyle/>
          <a:p>
            <a:fld id="{8365D4AB-E664-47C8-89E3-E3DA7A40A782}" type="slidenum">
              <a:rPr lang="it-IT" smtClean="0"/>
              <a:t>‹N›</a:t>
            </a:fld>
            <a:endParaRPr lang="it-IT"/>
          </a:p>
        </p:txBody>
      </p:sp>
    </p:spTree>
    <p:extLst>
      <p:ext uri="{BB962C8B-B14F-4D97-AF65-F5344CB8AC3E}">
        <p14:creationId xmlns:p14="http://schemas.microsoft.com/office/powerpoint/2010/main" val="2441497999"/>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D4E61279-C62B-33EC-42F6-3C489A05AB65}"/>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A993734E-E4EF-65C1-529E-8A2D93F0B0DD}"/>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8EA894B-0079-4D01-31E0-FADBBBC98D57}"/>
              </a:ext>
            </a:extLst>
          </p:cNvPr>
          <p:cNvSpPr>
            <a:spLocks noGrp="1"/>
          </p:cNvSpPr>
          <p:nvPr>
            <p:ph type="dt" sz="half" idx="10"/>
          </p:nvPr>
        </p:nvSpPr>
        <p:spPr/>
        <p:txBody>
          <a:bodyPr/>
          <a:lstStyle/>
          <a:p>
            <a:fld id="{D80ED5AE-79B5-4394-8682-04A69D0C3885}" type="datetimeFigureOut">
              <a:rPr lang="it-IT" smtClean="0"/>
              <a:t>23/05/2023</a:t>
            </a:fld>
            <a:endParaRPr lang="it-IT"/>
          </a:p>
        </p:txBody>
      </p:sp>
      <p:sp>
        <p:nvSpPr>
          <p:cNvPr id="5" name="Segnaposto piè di pagina 4">
            <a:extLst>
              <a:ext uri="{FF2B5EF4-FFF2-40B4-BE49-F238E27FC236}">
                <a16:creationId xmlns:a16="http://schemas.microsoft.com/office/drawing/2014/main" id="{B44A7A1F-9102-01D1-F203-2FE4C6CFBF3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4839DA0-3591-C7CF-563E-9256A3B8FA73}"/>
              </a:ext>
            </a:extLst>
          </p:cNvPr>
          <p:cNvSpPr>
            <a:spLocks noGrp="1"/>
          </p:cNvSpPr>
          <p:nvPr>
            <p:ph type="sldNum" sz="quarter" idx="12"/>
          </p:nvPr>
        </p:nvSpPr>
        <p:spPr/>
        <p:txBody>
          <a:bodyPr/>
          <a:lstStyle/>
          <a:p>
            <a:fld id="{8365D4AB-E664-47C8-89E3-E3DA7A40A782}" type="slidenum">
              <a:rPr lang="it-IT" smtClean="0"/>
              <a:t>‹N›</a:t>
            </a:fld>
            <a:endParaRPr lang="it-IT"/>
          </a:p>
        </p:txBody>
      </p:sp>
    </p:spTree>
    <p:extLst>
      <p:ext uri="{BB962C8B-B14F-4D97-AF65-F5344CB8AC3E}">
        <p14:creationId xmlns:p14="http://schemas.microsoft.com/office/powerpoint/2010/main" val="414601245"/>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D8A239-3479-D7DC-42DB-990A5C42E78E}"/>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47CB7A64-C9C3-C5AA-F5E2-D7D5757D0B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B8A6C7C6-5E7D-6CA0-2401-B6295E95191A}"/>
              </a:ext>
            </a:extLst>
          </p:cNvPr>
          <p:cNvSpPr>
            <a:spLocks noGrp="1"/>
          </p:cNvSpPr>
          <p:nvPr>
            <p:ph type="dt" sz="half" idx="10"/>
          </p:nvPr>
        </p:nvSpPr>
        <p:spPr/>
        <p:txBody>
          <a:bodyPr/>
          <a:lstStyle/>
          <a:p>
            <a:fld id="{54F4D87D-7C1B-41E0-8993-C8451EC06862}" type="datetimeFigureOut">
              <a:rPr lang="it-IT" smtClean="0"/>
              <a:t>23/05/2023</a:t>
            </a:fld>
            <a:endParaRPr lang="it-IT"/>
          </a:p>
        </p:txBody>
      </p:sp>
      <p:sp>
        <p:nvSpPr>
          <p:cNvPr id="5" name="Segnaposto piè di pagina 4">
            <a:extLst>
              <a:ext uri="{FF2B5EF4-FFF2-40B4-BE49-F238E27FC236}">
                <a16:creationId xmlns:a16="http://schemas.microsoft.com/office/drawing/2014/main" id="{C723D147-557E-2BC8-BB96-DC2DB8F40C9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7BC0946-A618-1CD5-F1E4-F4F70EAE1E3D}"/>
              </a:ext>
            </a:extLst>
          </p:cNvPr>
          <p:cNvSpPr>
            <a:spLocks noGrp="1"/>
          </p:cNvSpPr>
          <p:nvPr>
            <p:ph type="sldNum" sz="quarter" idx="12"/>
          </p:nvPr>
        </p:nvSpPr>
        <p:spPr/>
        <p:txBody>
          <a:bodyPr/>
          <a:lstStyle/>
          <a:p>
            <a:fld id="{D6262F41-DCD5-4D14-BCDC-56E337D452C0}" type="slidenum">
              <a:rPr lang="it-IT" smtClean="0"/>
              <a:t>‹N›</a:t>
            </a:fld>
            <a:endParaRPr lang="it-IT"/>
          </a:p>
        </p:txBody>
      </p:sp>
    </p:spTree>
    <p:extLst>
      <p:ext uri="{BB962C8B-B14F-4D97-AF65-F5344CB8AC3E}">
        <p14:creationId xmlns:p14="http://schemas.microsoft.com/office/powerpoint/2010/main" val="193853060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39963ADB-8016-4B55-B86A-1FF9E42B6367}" type="datetimeFigureOut">
              <a:rPr lang="en-US" smtClean="0"/>
              <a:t>5/23/2023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‹N›</a:t>
            </a:fld>
            <a:endParaRPr 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850B1F-739E-ADB6-8F29-CCD78AF913B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565C732-38A6-7360-D3BB-44C017EE2041}"/>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DF912FB-14ED-C583-06B3-0EFB82A891AC}"/>
              </a:ext>
            </a:extLst>
          </p:cNvPr>
          <p:cNvSpPr>
            <a:spLocks noGrp="1"/>
          </p:cNvSpPr>
          <p:nvPr>
            <p:ph type="dt" sz="half" idx="10"/>
          </p:nvPr>
        </p:nvSpPr>
        <p:spPr/>
        <p:txBody>
          <a:bodyPr/>
          <a:lstStyle/>
          <a:p>
            <a:fld id="{54F4D87D-7C1B-41E0-8993-C8451EC06862}" type="datetimeFigureOut">
              <a:rPr lang="it-IT" smtClean="0"/>
              <a:t>23/05/2023</a:t>
            </a:fld>
            <a:endParaRPr lang="it-IT"/>
          </a:p>
        </p:txBody>
      </p:sp>
      <p:sp>
        <p:nvSpPr>
          <p:cNvPr id="5" name="Segnaposto piè di pagina 4">
            <a:extLst>
              <a:ext uri="{FF2B5EF4-FFF2-40B4-BE49-F238E27FC236}">
                <a16:creationId xmlns:a16="http://schemas.microsoft.com/office/drawing/2014/main" id="{26314A73-8366-088C-2A99-4C3999D9F55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BB0A3F0-D5AA-08AA-C9BF-71A77AA1C9B2}"/>
              </a:ext>
            </a:extLst>
          </p:cNvPr>
          <p:cNvSpPr>
            <a:spLocks noGrp="1"/>
          </p:cNvSpPr>
          <p:nvPr>
            <p:ph type="sldNum" sz="quarter" idx="12"/>
          </p:nvPr>
        </p:nvSpPr>
        <p:spPr/>
        <p:txBody>
          <a:bodyPr/>
          <a:lstStyle/>
          <a:p>
            <a:fld id="{D6262F41-DCD5-4D14-BCDC-56E337D452C0}" type="slidenum">
              <a:rPr lang="it-IT" smtClean="0"/>
              <a:t>‹N›</a:t>
            </a:fld>
            <a:endParaRPr lang="it-IT"/>
          </a:p>
        </p:txBody>
      </p:sp>
    </p:spTree>
    <p:extLst>
      <p:ext uri="{BB962C8B-B14F-4D97-AF65-F5344CB8AC3E}">
        <p14:creationId xmlns:p14="http://schemas.microsoft.com/office/powerpoint/2010/main" val="87474716"/>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64D9C1-89A3-A4D7-23E9-1EB49EB6D745}"/>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A364AB81-4805-B37A-283E-FF4710E24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E31D9580-01EE-E7E7-4CAC-E91557992E52}"/>
              </a:ext>
            </a:extLst>
          </p:cNvPr>
          <p:cNvSpPr>
            <a:spLocks noGrp="1"/>
          </p:cNvSpPr>
          <p:nvPr>
            <p:ph type="dt" sz="half" idx="10"/>
          </p:nvPr>
        </p:nvSpPr>
        <p:spPr/>
        <p:txBody>
          <a:bodyPr/>
          <a:lstStyle/>
          <a:p>
            <a:fld id="{54F4D87D-7C1B-41E0-8993-C8451EC06862}" type="datetimeFigureOut">
              <a:rPr lang="it-IT" smtClean="0"/>
              <a:t>23/05/2023</a:t>
            </a:fld>
            <a:endParaRPr lang="it-IT"/>
          </a:p>
        </p:txBody>
      </p:sp>
      <p:sp>
        <p:nvSpPr>
          <p:cNvPr id="5" name="Segnaposto piè di pagina 4">
            <a:extLst>
              <a:ext uri="{FF2B5EF4-FFF2-40B4-BE49-F238E27FC236}">
                <a16:creationId xmlns:a16="http://schemas.microsoft.com/office/drawing/2014/main" id="{AC955420-C662-FBAA-6515-2F8CC21A508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59018AE-AC76-E113-D994-C1E429F454DC}"/>
              </a:ext>
            </a:extLst>
          </p:cNvPr>
          <p:cNvSpPr>
            <a:spLocks noGrp="1"/>
          </p:cNvSpPr>
          <p:nvPr>
            <p:ph type="sldNum" sz="quarter" idx="12"/>
          </p:nvPr>
        </p:nvSpPr>
        <p:spPr/>
        <p:txBody>
          <a:bodyPr/>
          <a:lstStyle/>
          <a:p>
            <a:fld id="{D6262F41-DCD5-4D14-BCDC-56E337D452C0}" type="slidenum">
              <a:rPr lang="it-IT" smtClean="0"/>
              <a:t>‹N›</a:t>
            </a:fld>
            <a:endParaRPr lang="it-IT"/>
          </a:p>
        </p:txBody>
      </p:sp>
    </p:spTree>
    <p:extLst>
      <p:ext uri="{BB962C8B-B14F-4D97-AF65-F5344CB8AC3E}">
        <p14:creationId xmlns:p14="http://schemas.microsoft.com/office/powerpoint/2010/main" val="1029239894"/>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6EFE33-C5F0-6CAE-0370-192E3631D55F}"/>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638FAD9-21AE-0F01-7C4B-32EE7A1228EC}"/>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5CD4CAFF-AE1A-FE9C-F576-E9288DFB63C0}"/>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1E75CBB1-4925-C747-A464-38965FFC4517}"/>
              </a:ext>
            </a:extLst>
          </p:cNvPr>
          <p:cNvSpPr>
            <a:spLocks noGrp="1"/>
          </p:cNvSpPr>
          <p:nvPr>
            <p:ph type="dt" sz="half" idx="10"/>
          </p:nvPr>
        </p:nvSpPr>
        <p:spPr/>
        <p:txBody>
          <a:bodyPr/>
          <a:lstStyle/>
          <a:p>
            <a:fld id="{54F4D87D-7C1B-41E0-8993-C8451EC06862}" type="datetimeFigureOut">
              <a:rPr lang="it-IT" smtClean="0"/>
              <a:t>23/05/2023</a:t>
            </a:fld>
            <a:endParaRPr lang="it-IT"/>
          </a:p>
        </p:txBody>
      </p:sp>
      <p:sp>
        <p:nvSpPr>
          <p:cNvPr id="6" name="Segnaposto piè di pagina 5">
            <a:extLst>
              <a:ext uri="{FF2B5EF4-FFF2-40B4-BE49-F238E27FC236}">
                <a16:creationId xmlns:a16="http://schemas.microsoft.com/office/drawing/2014/main" id="{487C2ADC-F8CE-0314-EEB9-AEBE934F196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711A52B-9312-3B82-3F8F-3974C33F3D69}"/>
              </a:ext>
            </a:extLst>
          </p:cNvPr>
          <p:cNvSpPr>
            <a:spLocks noGrp="1"/>
          </p:cNvSpPr>
          <p:nvPr>
            <p:ph type="sldNum" sz="quarter" idx="12"/>
          </p:nvPr>
        </p:nvSpPr>
        <p:spPr/>
        <p:txBody>
          <a:bodyPr/>
          <a:lstStyle/>
          <a:p>
            <a:fld id="{D6262F41-DCD5-4D14-BCDC-56E337D452C0}" type="slidenum">
              <a:rPr lang="it-IT" smtClean="0"/>
              <a:t>‹N›</a:t>
            </a:fld>
            <a:endParaRPr lang="it-IT"/>
          </a:p>
        </p:txBody>
      </p:sp>
    </p:spTree>
    <p:extLst>
      <p:ext uri="{BB962C8B-B14F-4D97-AF65-F5344CB8AC3E}">
        <p14:creationId xmlns:p14="http://schemas.microsoft.com/office/powerpoint/2010/main" val="3725602155"/>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0E8D68-BD5F-8D35-91CC-939DF29F83E3}"/>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EBB3D29-6972-9C40-740F-248312CA8C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B66B6F0-3703-0EE3-63E8-F27FF73FAFA6}"/>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8C8CF911-364A-1E2A-3EE6-5494A049D5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25D367A9-732C-8C76-BD5B-FA6343986711}"/>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27E7CE2C-C0FD-857F-DE1C-F28115B27264}"/>
              </a:ext>
            </a:extLst>
          </p:cNvPr>
          <p:cNvSpPr>
            <a:spLocks noGrp="1"/>
          </p:cNvSpPr>
          <p:nvPr>
            <p:ph type="dt" sz="half" idx="10"/>
          </p:nvPr>
        </p:nvSpPr>
        <p:spPr/>
        <p:txBody>
          <a:bodyPr/>
          <a:lstStyle/>
          <a:p>
            <a:fld id="{54F4D87D-7C1B-41E0-8993-C8451EC06862}" type="datetimeFigureOut">
              <a:rPr lang="it-IT" smtClean="0"/>
              <a:t>23/05/2023</a:t>
            </a:fld>
            <a:endParaRPr lang="it-IT"/>
          </a:p>
        </p:txBody>
      </p:sp>
      <p:sp>
        <p:nvSpPr>
          <p:cNvPr id="8" name="Segnaposto piè di pagina 7">
            <a:extLst>
              <a:ext uri="{FF2B5EF4-FFF2-40B4-BE49-F238E27FC236}">
                <a16:creationId xmlns:a16="http://schemas.microsoft.com/office/drawing/2014/main" id="{26E28BC4-D826-39D2-CC82-FF980B6B60BD}"/>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D2EE8D32-A0CE-14C9-74F6-F912C839E291}"/>
              </a:ext>
            </a:extLst>
          </p:cNvPr>
          <p:cNvSpPr>
            <a:spLocks noGrp="1"/>
          </p:cNvSpPr>
          <p:nvPr>
            <p:ph type="sldNum" sz="quarter" idx="12"/>
          </p:nvPr>
        </p:nvSpPr>
        <p:spPr/>
        <p:txBody>
          <a:bodyPr/>
          <a:lstStyle/>
          <a:p>
            <a:fld id="{D6262F41-DCD5-4D14-BCDC-56E337D452C0}" type="slidenum">
              <a:rPr lang="it-IT" smtClean="0"/>
              <a:t>‹N›</a:t>
            </a:fld>
            <a:endParaRPr lang="it-IT"/>
          </a:p>
        </p:txBody>
      </p:sp>
    </p:spTree>
    <p:extLst>
      <p:ext uri="{BB962C8B-B14F-4D97-AF65-F5344CB8AC3E}">
        <p14:creationId xmlns:p14="http://schemas.microsoft.com/office/powerpoint/2010/main" val="829954095"/>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DF5D18-62B2-A851-B057-9029FAD2157B}"/>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48BB098F-D9F3-C9C2-E3FC-CE60CF758BBB}"/>
              </a:ext>
            </a:extLst>
          </p:cNvPr>
          <p:cNvSpPr>
            <a:spLocks noGrp="1"/>
          </p:cNvSpPr>
          <p:nvPr>
            <p:ph type="dt" sz="half" idx="10"/>
          </p:nvPr>
        </p:nvSpPr>
        <p:spPr/>
        <p:txBody>
          <a:bodyPr/>
          <a:lstStyle/>
          <a:p>
            <a:fld id="{54F4D87D-7C1B-41E0-8993-C8451EC06862}" type="datetimeFigureOut">
              <a:rPr lang="it-IT" smtClean="0"/>
              <a:t>23/05/2023</a:t>
            </a:fld>
            <a:endParaRPr lang="it-IT"/>
          </a:p>
        </p:txBody>
      </p:sp>
      <p:sp>
        <p:nvSpPr>
          <p:cNvPr id="4" name="Segnaposto piè di pagina 3">
            <a:extLst>
              <a:ext uri="{FF2B5EF4-FFF2-40B4-BE49-F238E27FC236}">
                <a16:creationId xmlns:a16="http://schemas.microsoft.com/office/drawing/2014/main" id="{5BA061CA-536F-7F7A-1017-7DD9BAB13041}"/>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65F614E3-1987-0076-4B4E-058C031AFD0B}"/>
              </a:ext>
            </a:extLst>
          </p:cNvPr>
          <p:cNvSpPr>
            <a:spLocks noGrp="1"/>
          </p:cNvSpPr>
          <p:nvPr>
            <p:ph type="sldNum" sz="quarter" idx="12"/>
          </p:nvPr>
        </p:nvSpPr>
        <p:spPr/>
        <p:txBody>
          <a:bodyPr/>
          <a:lstStyle/>
          <a:p>
            <a:fld id="{D6262F41-DCD5-4D14-BCDC-56E337D452C0}" type="slidenum">
              <a:rPr lang="it-IT" smtClean="0"/>
              <a:t>‹N›</a:t>
            </a:fld>
            <a:endParaRPr lang="it-IT"/>
          </a:p>
        </p:txBody>
      </p:sp>
    </p:spTree>
    <p:extLst>
      <p:ext uri="{BB962C8B-B14F-4D97-AF65-F5344CB8AC3E}">
        <p14:creationId xmlns:p14="http://schemas.microsoft.com/office/powerpoint/2010/main" val="4214738763"/>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415384A7-E116-82A9-89D3-11ED424DEF16}"/>
              </a:ext>
            </a:extLst>
          </p:cNvPr>
          <p:cNvSpPr>
            <a:spLocks noGrp="1"/>
          </p:cNvSpPr>
          <p:nvPr>
            <p:ph type="dt" sz="half" idx="10"/>
          </p:nvPr>
        </p:nvSpPr>
        <p:spPr/>
        <p:txBody>
          <a:bodyPr/>
          <a:lstStyle/>
          <a:p>
            <a:fld id="{54F4D87D-7C1B-41E0-8993-C8451EC06862}" type="datetimeFigureOut">
              <a:rPr lang="it-IT" smtClean="0"/>
              <a:t>23/05/2023</a:t>
            </a:fld>
            <a:endParaRPr lang="it-IT"/>
          </a:p>
        </p:txBody>
      </p:sp>
      <p:sp>
        <p:nvSpPr>
          <p:cNvPr id="3" name="Segnaposto piè di pagina 2">
            <a:extLst>
              <a:ext uri="{FF2B5EF4-FFF2-40B4-BE49-F238E27FC236}">
                <a16:creationId xmlns:a16="http://schemas.microsoft.com/office/drawing/2014/main" id="{E569B592-9192-28EE-B514-DD3C89EFF669}"/>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510A6207-ED21-0538-E2C4-3F7A392E4E98}"/>
              </a:ext>
            </a:extLst>
          </p:cNvPr>
          <p:cNvSpPr>
            <a:spLocks noGrp="1"/>
          </p:cNvSpPr>
          <p:nvPr>
            <p:ph type="sldNum" sz="quarter" idx="12"/>
          </p:nvPr>
        </p:nvSpPr>
        <p:spPr/>
        <p:txBody>
          <a:bodyPr/>
          <a:lstStyle/>
          <a:p>
            <a:fld id="{D6262F41-DCD5-4D14-BCDC-56E337D452C0}" type="slidenum">
              <a:rPr lang="it-IT" smtClean="0"/>
              <a:t>‹N›</a:t>
            </a:fld>
            <a:endParaRPr lang="it-IT"/>
          </a:p>
        </p:txBody>
      </p:sp>
    </p:spTree>
    <p:extLst>
      <p:ext uri="{BB962C8B-B14F-4D97-AF65-F5344CB8AC3E}">
        <p14:creationId xmlns:p14="http://schemas.microsoft.com/office/powerpoint/2010/main" val="57552084"/>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037FD5-F919-7FE6-608B-00ADB3F20B4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4C1E3B7-8BD8-27DD-211A-D379589120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497F1A20-5170-5489-385B-F2E83280E0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EBD30FB-3EF3-FCD5-D803-77E347CCD72A}"/>
              </a:ext>
            </a:extLst>
          </p:cNvPr>
          <p:cNvSpPr>
            <a:spLocks noGrp="1"/>
          </p:cNvSpPr>
          <p:nvPr>
            <p:ph type="dt" sz="half" idx="10"/>
          </p:nvPr>
        </p:nvSpPr>
        <p:spPr/>
        <p:txBody>
          <a:bodyPr/>
          <a:lstStyle/>
          <a:p>
            <a:fld id="{54F4D87D-7C1B-41E0-8993-C8451EC06862}" type="datetimeFigureOut">
              <a:rPr lang="it-IT" smtClean="0"/>
              <a:t>23/05/2023</a:t>
            </a:fld>
            <a:endParaRPr lang="it-IT"/>
          </a:p>
        </p:txBody>
      </p:sp>
      <p:sp>
        <p:nvSpPr>
          <p:cNvPr id="6" name="Segnaposto piè di pagina 5">
            <a:extLst>
              <a:ext uri="{FF2B5EF4-FFF2-40B4-BE49-F238E27FC236}">
                <a16:creationId xmlns:a16="http://schemas.microsoft.com/office/drawing/2014/main" id="{EEEF7A4C-F5F4-4D32-6CEA-CF8E70BCE73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7607A4D-E62C-7DB3-30AA-608FDC1D9592}"/>
              </a:ext>
            </a:extLst>
          </p:cNvPr>
          <p:cNvSpPr>
            <a:spLocks noGrp="1"/>
          </p:cNvSpPr>
          <p:nvPr>
            <p:ph type="sldNum" sz="quarter" idx="12"/>
          </p:nvPr>
        </p:nvSpPr>
        <p:spPr/>
        <p:txBody>
          <a:bodyPr/>
          <a:lstStyle/>
          <a:p>
            <a:fld id="{D6262F41-DCD5-4D14-BCDC-56E337D452C0}" type="slidenum">
              <a:rPr lang="it-IT" smtClean="0"/>
              <a:t>‹N›</a:t>
            </a:fld>
            <a:endParaRPr lang="it-IT"/>
          </a:p>
        </p:txBody>
      </p:sp>
    </p:spTree>
    <p:extLst>
      <p:ext uri="{BB962C8B-B14F-4D97-AF65-F5344CB8AC3E}">
        <p14:creationId xmlns:p14="http://schemas.microsoft.com/office/powerpoint/2010/main" val="2754584464"/>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4F9E6B-8AFE-F8BF-D28B-2517C622B6CA}"/>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3E12A56D-7556-BCD9-1E34-00DC27229D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29F72F16-D7A1-03A9-3E3C-CC6D7A89EC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D9037AB-1DFB-600E-FA87-777D4DE1463E}"/>
              </a:ext>
            </a:extLst>
          </p:cNvPr>
          <p:cNvSpPr>
            <a:spLocks noGrp="1"/>
          </p:cNvSpPr>
          <p:nvPr>
            <p:ph type="dt" sz="half" idx="10"/>
          </p:nvPr>
        </p:nvSpPr>
        <p:spPr/>
        <p:txBody>
          <a:bodyPr/>
          <a:lstStyle/>
          <a:p>
            <a:fld id="{54F4D87D-7C1B-41E0-8993-C8451EC06862}" type="datetimeFigureOut">
              <a:rPr lang="it-IT" smtClean="0"/>
              <a:t>23/05/2023</a:t>
            </a:fld>
            <a:endParaRPr lang="it-IT"/>
          </a:p>
        </p:txBody>
      </p:sp>
      <p:sp>
        <p:nvSpPr>
          <p:cNvPr id="6" name="Segnaposto piè di pagina 5">
            <a:extLst>
              <a:ext uri="{FF2B5EF4-FFF2-40B4-BE49-F238E27FC236}">
                <a16:creationId xmlns:a16="http://schemas.microsoft.com/office/drawing/2014/main" id="{73FB7384-9947-DCF8-9DE9-163450E0E65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616292C-1508-D9F6-0766-7313D0408516}"/>
              </a:ext>
            </a:extLst>
          </p:cNvPr>
          <p:cNvSpPr>
            <a:spLocks noGrp="1"/>
          </p:cNvSpPr>
          <p:nvPr>
            <p:ph type="sldNum" sz="quarter" idx="12"/>
          </p:nvPr>
        </p:nvSpPr>
        <p:spPr/>
        <p:txBody>
          <a:bodyPr/>
          <a:lstStyle/>
          <a:p>
            <a:fld id="{D6262F41-DCD5-4D14-BCDC-56E337D452C0}" type="slidenum">
              <a:rPr lang="it-IT" smtClean="0"/>
              <a:t>‹N›</a:t>
            </a:fld>
            <a:endParaRPr lang="it-IT"/>
          </a:p>
        </p:txBody>
      </p:sp>
    </p:spTree>
    <p:extLst>
      <p:ext uri="{BB962C8B-B14F-4D97-AF65-F5344CB8AC3E}">
        <p14:creationId xmlns:p14="http://schemas.microsoft.com/office/powerpoint/2010/main" val="153894876"/>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2E53AE-0E6E-99BA-E346-D821CF15AA2E}"/>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6169438-E76A-3140-B92B-79FC4FD192C7}"/>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6006F7E-74FF-9673-9975-75D24F565881}"/>
              </a:ext>
            </a:extLst>
          </p:cNvPr>
          <p:cNvSpPr>
            <a:spLocks noGrp="1"/>
          </p:cNvSpPr>
          <p:nvPr>
            <p:ph type="dt" sz="half" idx="10"/>
          </p:nvPr>
        </p:nvSpPr>
        <p:spPr/>
        <p:txBody>
          <a:bodyPr/>
          <a:lstStyle/>
          <a:p>
            <a:fld id="{54F4D87D-7C1B-41E0-8993-C8451EC06862}" type="datetimeFigureOut">
              <a:rPr lang="it-IT" smtClean="0"/>
              <a:t>23/05/2023</a:t>
            </a:fld>
            <a:endParaRPr lang="it-IT"/>
          </a:p>
        </p:txBody>
      </p:sp>
      <p:sp>
        <p:nvSpPr>
          <p:cNvPr id="5" name="Segnaposto piè di pagina 4">
            <a:extLst>
              <a:ext uri="{FF2B5EF4-FFF2-40B4-BE49-F238E27FC236}">
                <a16:creationId xmlns:a16="http://schemas.microsoft.com/office/drawing/2014/main" id="{B5836F9F-D4E7-17CE-270A-B0043CDF377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61667CB-535C-637C-8622-7CD4643C3F98}"/>
              </a:ext>
            </a:extLst>
          </p:cNvPr>
          <p:cNvSpPr>
            <a:spLocks noGrp="1"/>
          </p:cNvSpPr>
          <p:nvPr>
            <p:ph type="sldNum" sz="quarter" idx="12"/>
          </p:nvPr>
        </p:nvSpPr>
        <p:spPr/>
        <p:txBody>
          <a:bodyPr/>
          <a:lstStyle/>
          <a:p>
            <a:fld id="{D6262F41-DCD5-4D14-BCDC-56E337D452C0}" type="slidenum">
              <a:rPr lang="it-IT" smtClean="0"/>
              <a:t>‹N›</a:t>
            </a:fld>
            <a:endParaRPr lang="it-IT"/>
          </a:p>
        </p:txBody>
      </p:sp>
    </p:spTree>
    <p:extLst>
      <p:ext uri="{BB962C8B-B14F-4D97-AF65-F5344CB8AC3E}">
        <p14:creationId xmlns:p14="http://schemas.microsoft.com/office/powerpoint/2010/main" val="3954558274"/>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3D731DA5-7A87-3C1D-F564-B62C97ABED60}"/>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AB454477-D0B3-7244-4463-864B6966286F}"/>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4137E1A-C38E-A739-458A-8F6F05963016}"/>
              </a:ext>
            </a:extLst>
          </p:cNvPr>
          <p:cNvSpPr>
            <a:spLocks noGrp="1"/>
          </p:cNvSpPr>
          <p:nvPr>
            <p:ph type="dt" sz="half" idx="10"/>
          </p:nvPr>
        </p:nvSpPr>
        <p:spPr/>
        <p:txBody>
          <a:bodyPr/>
          <a:lstStyle/>
          <a:p>
            <a:fld id="{54F4D87D-7C1B-41E0-8993-C8451EC06862}" type="datetimeFigureOut">
              <a:rPr lang="it-IT" smtClean="0"/>
              <a:t>23/05/2023</a:t>
            </a:fld>
            <a:endParaRPr lang="it-IT"/>
          </a:p>
        </p:txBody>
      </p:sp>
      <p:sp>
        <p:nvSpPr>
          <p:cNvPr id="5" name="Segnaposto piè di pagina 4">
            <a:extLst>
              <a:ext uri="{FF2B5EF4-FFF2-40B4-BE49-F238E27FC236}">
                <a16:creationId xmlns:a16="http://schemas.microsoft.com/office/drawing/2014/main" id="{0002B835-E4B1-31EC-A308-567DA84C232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15D2854-EE69-2127-0F0C-73D12E5A4EE2}"/>
              </a:ext>
            </a:extLst>
          </p:cNvPr>
          <p:cNvSpPr>
            <a:spLocks noGrp="1"/>
          </p:cNvSpPr>
          <p:nvPr>
            <p:ph type="sldNum" sz="quarter" idx="12"/>
          </p:nvPr>
        </p:nvSpPr>
        <p:spPr/>
        <p:txBody>
          <a:bodyPr/>
          <a:lstStyle/>
          <a:p>
            <a:fld id="{D6262F41-DCD5-4D14-BCDC-56E337D452C0}" type="slidenum">
              <a:rPr lang="it-IT" smtClean="0"/>
              <a:t>‹N›</a:t>
            </a:fld>
            <a:endParaRPr lang="it-IT"/>
          </a:p>
        </p:txBody>
      </p:sp>
    </p:spTree>
    <p:extLst>
      <p:ext uri="{BB962C8B-B14F-4D97-AF65-F5344CB8AC3E}">
        <p14:creationId xmlns:p14="http://schemas.microsoft.com/office/powerpoint/2010/main" val="215519874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5/23/2023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E19B283-F867-C613-7DEC-44AF5F6B2D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70921EF-293C-7CC0-7DE9-F3025E5717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90A60D4-F0A1-EE2D-9F89-75EBA6CDFC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084388-2B2E-47CE-8AAF-AF322D204DBC}" type="datetimeFigureOut">
              <a:rPr lang="it-IT" smtClean="0"/>
              <a:t>23/05/2023</a:t>
            </a:fld>
            <a:endParaRPr lang="it-IT"/>
          </a:p>
        </p:txBody>
      </p:sp>
      <p:sp>
        <p:nvSpPr>
          <p:cNvPr id="5" name="Segnaposto piè di pagina 4">
            <a:extLst>
              <a:ext uri="{FF2B5EF4-FFF2-40B4-BE49-F238E27FC236}">
                <a16:creationId xmlns:a16="http://schemas.microsoft.com/office/drawing/2014/main" id="{9456A469-B835-39D5-A9CF-B26AD5DFB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t-IT"/>
          </a:p>
        </p:txBody>
      </p:sp>
      <p:sp>
        <p:nvSpPr>
          <p:cNvPr id="6" name="Segnaposto numero diapositiva 5">
            <a:extLst>
              <a:ext uri="{FF2B5EF4-FFF2-40B4-BE49-F238E27FC236}">
                <a16:creationId xmlns:a16="http://schemas.microsoft.com/office/drawing/2014/main" id="{582637F4-5BF8-F88B-2059-00703897D2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1F740E9-5F36-43E2-8FF2-6EDE9E2BC65E}" type="slidenum">
              <a:rPr lang="it-IT" smtClean="0"/>
              <a:t>‹N›</a:t>
            </a:fld>
            <a:endParaRPr lang="it-IT"/>
          </a:p>
        </p:txBody>
      </p:sp>
    </p:spTree>
    <p:extLst>
      <p:ext uri="{BB962C8B-B14F-4D97-AF65-F5344CB8AC3E}">
        <p14:creationId xmlns:p14="http://schemas.microsoft.com/office/powerpoint/2010/main" val="1791377628"/>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7C3F64E-FC8F-228F-AF0D-CC9952457B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B6A41294-648E-A3A7-77DC-CD9738F0AB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A34686D-B3F0-B9CB-18DD-261A8E74AB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195C03C-9BEA-427D-9358-DE8A7766E922}" type="datetimeFigureOut">
              <a:rPr lang="it-IT" smtClean="0"/>
              <a:t>23/05/2023</a:t>
            </a:fld>
            <a:endParaRPr lang="it-IT"/>
          </a:p>
        </p:txBody>
      </p:sp>
      <p:sp>
        <p:nvSpPr>
          <p:cNvPr id="5" name="Segnaposto piè di pagina 4">
            <a:extLst>
              <a:ext uri="{FF2B5EF4-FFF2-40B4-BE49-F238E27FC236}">
                <a16:creationId xmlns:a16="http://schemas.microsoft.com/office/drawing/2014/main" id="{A14983C9-4F61-D148-D92D-D7CAE7C258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t-IT"/>
          </a:p>
        </p:txBody>
      </p:sp>
      <p:sp>
        <p:nvSpPr>
          <p:cNvPr id="6" name="Segnaposto numero diapositiva 5">
            <a:extLst>
              <a:ext uri="{FF2B5EF4-FFF2-40B4-BE49-F238E27FC236}">
                <a16:creationId xmlns:a16="http://schemas.microsoft.com/office/drawing/2014/main" id="{93047529-864E-8479-D1CE-D8DE9B8F62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58B422D-6C54-4CEE-BB35-28525E32F197}" type="slidenum">
              <a:rPr lang="it-IT" smtClean="0"/>
              <a:t>‹N›</a:t>
            </a:fld>
            <a:endParaRPr lang="it-IT"/>
          </a:p>
        </p:txBody>
      </p:sp>
    </p:spTree>
    <p:extLst>
      <p:ext uri="{BB962C8B-B14F-4D97-AF65-F5344CB8AC3E}">
        <p14:creationId xmlns:p14="http://schemas.microsoft.com/office/powerpoint/2010/main" val="945384774"/>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28201071-2F7E-6E67-E027-FE1C9C7850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731407D2-1988-6B24-61ED-53A6758D4A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B1C20E5-4AE4-9631-22C6-1873A27D80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7AE37A8-D264-4755-A377-4F807E08E2F2}" type="datetimeFigureOut">
              <a:rPr lang="it-IT" smtClean="0"/>
              <a:t>23/05/2023</a:t>
            </a:fld>
            <a:endParaRPr lang="it-IT"/>
          </a:p>
        </p:txBody>
      </p:sp>
      <p:sp>
        <p:nvSpPr>
          <p:cNvPr id="5" name="Segnaposto piè di pagina 4">
            <a:extLst>
              <a:ext uri="{FF2B5EF4-FFF2-40B4-BE49-F238E27FC236}">
                <a16:creationId xmlns:a16="http://schemas.microsoft.com/office/drawing/2014/main" id="{2F63A3A0-263E-63EF-8195-E84E6A747C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t-IT"/>
          </a:p>
        </p:txBody>
      </p:sp>
      <p:sp>
        <p:nvSpPr>
          <p:cNvPr id="6" name="Segnaposto numero diapositiva 5">
            <a:extLst>
              <a:ext uri="{FF2B5EF4-FFF2-40B4-BE49-F238E27FC236}">
                <a16:creationId xmlns:a16="http://schemas.microsoft.com/office/drawing/2014/main" id="{4FA14C46-C1C0-375A-AF70-AC0A0A7ED3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5ECCCB7-5CC2-4256-8184-CF9DD9E90049}" type="slidenum">
              <a:rPr lang="it-IT" smtClean="0"/>
              <a:t>‹N›</a:t>
            </a:fld>
            <a:endParaRPr lang="it-IT"/>
          </a:p>
        </p:txBody>
      </p:sp>
    </p:spTree>
    <p:extLst>
      <p:ext uri="{BB962C8B-B14F-4D97-AF65-F5344CB8AC3E}">
        <p14:creationId xmlns:p14="http://schemas.microsoft.com/office/powerpoint/2010/main" val="159443144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E1A94A2-B738-9D42-0062-22ABF20A90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7F5B1C54-8CE4-3D6F-D92B-F7268DDC9C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7C09DC4-8494-60DE-2C82-193C357096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023538-C5D8-476A-AE8E-EA07701D3ABB}" type="datetimeFigureOut">
              <a:rPr lang="it-IT" smtClean="0"/>
              <a:t>23/05/2023</a:t>
            </a:fld>
            <a:endParaRPr lang="it-IT"/>
          </a:p>
        </p:txBody>
      </p:sp>
      <p:sp>
        <p:nvSpPr>
          <p:cNvPr id="5" name="Segnaposto piè di pagina 4">
            <a:extLst>
              <a:ext uri="{FF2B5EF4-FFF2-40B4-BE49-F238E27FC236}">
                <a16:creationId xmlns:a16="http://schemas.microsoft.com/office/drawing/2014/main" id="{3EF05E07-C258-9380-0471-C6A9903F21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t-IT"/>
          </a:p>
        </p:txBody>
      </p:sp>
      <p:sp>
        <p:nvSpPr>
          <p:cNvPr id="6" name="Segnaposto numero diapositiva 5">
            <a:extLst>
              <a:ext uri="{FF2B5EF4-FFF2-40B4-BE49-F238E27FC236}">
                <a16:creationId xmlns:a16="http://schemas.microsoft.com/office/drawing/2014/main" id="{90D9D130-F0F3-208C-FEFB-086140F292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641D28-7605-4D8E-BEBF-E62B2591C96F}" type="slidenum">
              <a:rPr lang="it-IT" smtClean="0"/>
              <a:t>‹N›</a:t>
            </a:fld>
            <a:endParaRPr lang="it-IT"/>
          </a:p>
        </p:txBody>
      </p:sp>
    </p:spTree>
    <p:extLst>
      <p:ext uri="{BB962C8B-B14F-4D97-AF65-F5344CB8AC3E}">
        <p14:creationId xmlns:p14="http://schemas.microsoft.com/office/powerpoint/2010/main" val="229594466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62A94FB0-E76A-5C39-249E-540347C272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EC91D194-C778-8DB1-DE22-C05FA06DCB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C96EF4E-E7DE-681B-9DC3-7EBC1E783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94B4E3-BC7B-4491-9B60-818885DC8660}" type="datetimeFigureOut">
              <a:rPr lang="it-IT" smtClean="0"/>
              <a:t>23/05/2023</a:t>
            </a:fld>
            <a:endParaRPr lang="it-IT"/>
          </a:p>
        </p:txBody>
      </p:sp>
      <p:sp>
        <p:nvSpPr>
          <p:cNvPr id="5" name="Segnaposto piè di pagina 4">
            <a:extLst>
              <a:ext uri="{FF2B5EF4-FFF2-40B4-BE49-F238E27FC236}">
                <a16:creationId xmlns:a16="http://schemas.microsoft.com/office/drawing/2014/main" id="{C8F528FF-8431-6B7A-B8FD-5944E3B48A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t-IT"/>
          </a:p>
        </p:txBody>
      </p:sp>
      <p:sp>
        <p:nvSpPr>
          <p:cNvPr id="6" name="Segnaposto numero diapositiva 5">
            <a:extLst>
              <a:ext uri="{FF2B5EF4-FFF2-40B4-BE49-F238E27FC236}">
                <a16:creationId xmlns:a16="http://schemas.microsoft.com/office/drawing/2014/main" id="{50975E91-E2A0-0949-FCFF-EEA109321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71C0D2-EB17-4FFA-A948-F1727E2130F5}" type="slidenum">
              <a:rPr lang="it-IT" smtClean="0"/>
              <a:t>‹N›</a:t>
            </a:fld>
            <a:endParaRPr lang="it-IT"/>
          </a:p>
        </p:txBody>
      </p:sp>
    </p:spTree>
    <p:extLst>
      <p:ext uri="{BB962C8B-B14F-4D97-AF65-F5344CB8AC3E}">
        <p14:creationId xmlns:p14="http://schemas.microsoft.com/office/powerpoint/2010/main" val="2239194795"/>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5EF25460-4588-942E-1B36-E22062AD5F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13CCBC4E-5B59-245B-F39E-868360F152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AFC05F8-027F-9DE0-6BE6-774295F07A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560E22-4753-40DE-874F-9520516815A2}" type="datetimeFigureOut">
              <a:rPr lang="it-IT" smtClean="0"/>
              <a:t>23/05/2023</a:t>
            </a:fld>
            <a:endParaRPr lang="it-IT"/>
          </a:p>
        </p:txBody>
      </p:sp>
      <p:sp>
        <p:nvSpPr>
          <p:cNvPr id="5" name="Segnaposto piè di pagina 4">
            <a:extLst>
              <a:ext uri="{FF2B5EF4-FFF2-40B4-BE49-F238E27FC236}">
                <a16:creationId xmlns:a16="http://schemas.microsoft.com/office/drawing/2014/main" id="{47D0360F-3CE4-4B64-FE8E-A302C7E44F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t-IT"/>
          </a:p>
        </p:txBody>
      </p:sp>
      <p:sp>
        <p:nvSpPr>
          <p:cNvPr id="6" name="Segnaposto numero diapositiva 5">
            <a:extLst>
              <a:ext uri="{FF2B5EF4-FFF2-40B4-BE49-F238E27FC236}">
                <a16:creationId xmlns:a16="http://schemas.microsoft.com/office/drawing/2014/main" id="{E269BF75-D5BF-3119-448A-AB1D264E8D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8ECBCB-943F-4209-B3DE-5D06213F27D5}" type="slidenum">
              <a:rPr lang="it-IT" smtClean="0"/>
              <a:t>‹N›</a:t>
            </a:fld>
            <a:endParaRPr lang="it-IT"/>
          </a:p>
        </p:txBody>
      </p:sp>
    </p:spTree>
    <p:extLst>
      <p:ext uri="{BB962C8B-B14F-4D97-AF65-F5344CB8AC3E}">
        <p14:creationId xmlns:p14="http://schemas.microsoft.com/office/powerpoint/2010/main" val="3157136626"/>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FC589244-6B86-4F4E-2D1A-B514251438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396CDAA-B56F-86B4-A27D-36F1C37FB6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C9B86E2-42BD-B645-AC81-35560C4D54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BC98FF-217C-4CF8-B929-2D6BF0B08566}" type="datetimeFigureOut">
              <a:rPr lang="it-IT" smtClean="0"/>
              <a:t>23/05/2023</a:t>
            </a:fld>
            <a:endParaRPr lang="it-IT"/>
          </a:p>
        </p:txBody>
      </p:sp>
      <p:sp>
        <p:nvSpPr>
          <p:cNvPr id="5" name="Segnaposto piè di pagina 4">
            <a:extLst>
              <a:ext uri="{FF2B5EF4-FFF2-40B4-BE49-F238E27FC236}">
                <a16:creationId xmlns:a16="http://schemas.microsoft.com/office/drawing/2014/main" id="{9C3684D0-F284-BA29-5958-8371BC4029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t-IT"/>
          </a:p>
        </p:txBody>
      </p:sp>
      <p:sp>
        <p:nvSpPr>
          <p:cNvPr id="6" name="Segnaposto numero diapositiva 5">
            <a:extLst>
              <a:ext uri="{FF2B5EF4-FFF2-40B4-BE49-F238E27FC236}">
                <a16:creationId xmlns:a16="http://schemas.microsoft.com/office/drawing/2014/main" id="{F3174DE5-4EAB-9B89-A193-3D98F3551C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7791E59-F922-46F7-960C-085E0A522080}" type="slidenum">
              <a:rPr lang="it-IT" smtClean="0"/>
              <a:t>‹N›</a:t>
            </a:fld>
            <a:endParaRPr lang="it-IT"/>
          </a:p>
        </p:txBody>
      </p:sp>
    </p:spTree>
    <p:extLst>
      <p:ext uri="{BB962C8B-B14F-4D97-AF65-F5344CB8AC3E}">
        <p14:creationId xmlns:p14="http://schemas.microsoft.com/office/powerpoint/2010/main" val="153747105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841848A-8C9C-8730-8508-FC4BFAD40F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7DC21911-7879-295D-3AFE-AAC5E732AA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F428E68-AE4D-9532-F898-05CBDCFC55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0ED5AE-79B5-4394-8682-04A69D0C3885}" type="datetimeFigureOut">
              <a:rPr lang="it-IT" smtClean="0"/>
              <a:t>23/05/2023</a:t>
            </a:fld>
            <a:endParaRPr lang="it-IT"/>
          </a:p>
        </p:txBody>
      </p:sp>
      <p:sp>
        <p:nvSpPr>
          <p:cNvPr id="5" name="Segnaposto piè di pagina 4">
            <a:extLst>
              <a:ext uri="{FF2B5EF4-FFF2-40B4-BE49-F238E27FC236}">
                <a16:creationId xmlns:a16="http://schemas.microsoft.com/office/drawing/2014/main" id="{15ECD2C2-6BA0-6BB2-5975-F9D184A264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t-IT"/>
          </a:p>
        </p:txBody>
      </p:sp>
      <p:sp>
        <p:nvSpPr>
          <p:cNvPr id="6" name="Segnaposto numero diapositiva 5">
            <a:extLst>
              <a:ext uri="{FF2B5EF4-FFF2-40B4-BE49-F238E27FC236}">
                <a16:creationId xmlns:a16="http://schemas.microsoft.com/office/drawing/2014/main" id="{30ACBE6E-58A1-3250-47DF-DE5640D1B7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65D4AB-E664-47C8-89E3-E3DA7A40A782}" type="slidenum">
              <a:rPr lang="it-IT" smtClean="0"/>
              <a:t>‹N›</a:t>
            </a:fld>
            <a:endParaRPr lang="it-IT"/>
          </a:p>
        </p:txBody>
      </p:sp>
    </p:spTree>
    <p:extLst>
      <p:ext uri="{BB962C8B-B14F-4D97-AF65-F5344CB8AC3E}">
        <p14:creationId xmlns:p14="http://schemas.microsoft.com/office/powerpoint/2010/main" val="3291815386"/>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260A6B9-0770-D492-3CF8-6148C6DD34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1C0DAD7F-99A1-470D-03E2-817A769B5B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B22B7CB-70A7-0810-DB82-62F5D270FA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F4D87D-7C1B-41E0-8993-C8451EC06862}" type="datetimeFigureOut">
              <a:rPr lang="it-IT" smtClean="0"/>
              <a:t>23/05/2023</a:t>
            </a:fld>
            <a:endParaRPr lang="it-IT"/>
          </a:p>
        </p:txBody>
      </p:sp>
      <p:sp>
        <p:nvSpPr>
          <p:cNvPr id="5" name="Segnaposto piè di pagina 4">
            <a:extLst>
              <a:ext uri="{FF2B5EF4-FFF2-40B4-BE49-F238E27FC236}">
                <a16:creationId xmlns:a16="http://schemas.microsoft.com/office/drawing/2014/main" id="{52A138AE-E083-C08D-9CC8-52E3A21C24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t-IT"/>
          </a:p>
        </p:txBody>
      </p:sp>
      <p:sp>
        <p:nvSpPr>
          <p:cNvPr id="6" name="Segnaposto numero diapositiva 5">
            <a:extLst>
              <a:ext uri="{FF2B5EF4-FFF2-40B4-BE49-F238E27FC236}">
                <a16:creationId xmlns:a16="http://schemas.microsoft.com/office/drawing/2014/main" id="{6D70228F-51D0-FF27-8F1E-77CA2DD6D3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6262F41-DCD5-4D14-BCDC-56E337D452C0}" type="slidenum">
              <a:rPr lang="it-IT" smtClean="0"/>
              <a:t>‹N›</a:t>
            </a:fld>
            <a:endParaRPr lang="it-IT"/>
          </a:p>
        </p:txBody>
      </p:sp>
    </p:spTree>
    <p:extLst>
      <p:ext uri="{BB962C8B-B14F-4D97-AF65-F5344CB8AC3E}">
        <p14:creationId xmlns:p14="http://schemas.microsoft.com/office/powerpoint/2010/main" val="288447259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png"/><Relationship Id="rId1" Type="http://schemas.openxmlformats.org/officeDocument/2006/relationships/slideLayout" Target="../slideLayouts/slideLayout57.xml"/></Relationships>
</file>

<file path=ppt/slides/_rels/slide1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7.xml"/></Relationships>
</file>

<file path=ppt/slides/_rels/slide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7.xml"/></Relationships>
</file>

<file path=ppt/slides/_rels/slide1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png"/><Relationship Id="rId1" Type="http://schemas.openxmlformats.org/officeDocument/2006/relationships/slideLayout" Target="../slideLayouts/slideLayout57.xml"/></Relationships>
</file>

<file path=ppt/slides/_rels/slide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7.xml"/></Relationships>
</file>

<file path=ppt/slides/_rels/slide1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7.xml"/></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00.xml"/></Relationships>
</file>

<file path=ppt/slides/_rels/slide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1.xml"/></Relationships>
</file>

<file path=ppt/slides/_rels/slide1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1.xml"/></Relationships>
</file>

<file path=ppt/slides/_rels/slide1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png"/><Relationship Id="rId1" Type="http://schemas.openxmlformats.org/officeDocument/2006/relationships/slideLayout" Target="../slideLayouts/slideLayout101.xml"/><Relationship Id="rId5" Type="http://schemas.openxmlformats.org/officeDocument/2006/relationships/image" Target="../media/image71.png"/><Relationship Id="rId4" Type="http://schemas.openxmlformats.org/officeDocument/2006/relationships/image" Target="../media/image70.png"/></Relationships>
</file>

<file path=ppt/slides/_rels/slide1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png"/><Relationship Id="rId1" Type="http://schemas.openxmlformats.org/officeDocument/2006/relationships/slideLayout" Target="../slideLayouts/slideLayout101.xml"/></Relationships>
</file>

<file path=ppt/slides/_rels/slide1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png"/><Relationship Id="rId1" Type="http://schemas.openxmlformats.org/officeDocument/2006/relationships/slideLayout" Target="../slideLayouts/slideLayout101.xml"/></Relationships>
</file>

<file path=ppt/slides/_rels/slide1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1.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png"/><Relationship Id="rId1" Type="http://schemas.openxmlformats.org/officeDocument/2006/relationships/slideLayout" Target="../slideLayouts/slideLayout101.xml"/><Relationship Id="rId4" Type="http://schemas.openxmlformats.org/officeDocument/2006/relationships/image" Target="../media/image75.png"/></Relationships>
</file>

<file path=ppt/slides/_rels/slide1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1.xml"/></Relationships>
</file>

<file path=ppt/slides/_rels/slide1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png"/><Relationship Id="rId1" Type="http://schemas.openxmlformats.org/officeDocument/2006/relationships/slideLayout" Target="../slideLayouts/slideLayout101.xml"/></Relationships>
</file>

<file path=ppt/slides/_rels/slide1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png"/><Relationship Id="rId1" Type="http://schemas.openxmlformats.org/officeDocument/2006/relationships/slideLayout" Target="../slideLayouts/slideLayout101.xml"/></Relationships>
</file>

<file path=ppt/slides/_rels/slide1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1.xml"/></Relationships>
</file>

<file path=ppt/slides/_rels/slide1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1.xml"/></Relationships>
</file>

<file path=ppt/slides/_rels/slide1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1.xml"/></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7.xml"/></Relationships>
</file>

<file path=ppt/slides/_rels/slide1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8.xml"/></Relationships>
</file>

<file path=ppt/slides/_rels/slide1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8.xml"/></Relationships>
</file>

<file path=ppt/slides/_rels/slide1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8.xml"/></Relationships>
</file>

<file path=ppt/slides/_rels/slide1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png"/><Relationship Id="rId1" Type="http://schemas.openxmlformats.org/officeDocument/2006/relationships/slideLayout" Target="../slideLayouts/slideLayout68.xml"/></Relationships>
</file>

<file path=ppt/slides/_rels/slide1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9.png"/><Relationship Id="rId1" Type="http://schemas.openxmlformats.org/officeDocument/2006/relationships/slideLayout" Target="../slideLayouts/slideLayout68.xml"/></Relationships>
</file>

<file path=ppt/slides/_rels/slide1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8.xml"/></Relationships>
</file>

<file path=ppt/slides/_rels/slide1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png"/><Relationship Id="rId1" Type="http://schemas.openxmlformats.org/officeDocument/2006/relationships/slideLayout" Target="../slideLayouts/slideLayout68.xml"/><Relationship Id="rId5" Type="http://schemas.openxmlformats.org/officeDocument/2006/relationships/image" Target="../media/image82.png"/><Relationship Id="rId4" Type="http://schemas.openxmlformats.org/officeDocument/2006/relationships/image" Target="../media/image81.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8.xml"/></Relationships>
</file>

<file path=ppt/slides/_rels/slide1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8.xml"/></Relationships>
</file>

<file path=ppt/slides/_rels/slide1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png"/><Relationship Id="rId1" Type="http://schemas.openxmlformats.org/officeDocument/2006/relationships/slideLayout" Target="../slideLayouts/slideLayout68.xml"/></Relationships>
</file>

<file path=ppt/slides/_rels/slide1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png"/><Relationship Id="rId1" Type="http://schemas.openxmlformats.org/officeDocument/2006/relationships/slideLayout" Target="../slideLayouts/slideLayout68.xml"/></Relationships>
</file>

<file path=ppt/slides/_rels/slide1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8.xml"/></Relationships>
</file>

<file path=ppt/slides/_rels/slide1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8.xml"/></Relationships>
</file>

<file path=ppt/slides/_rels/slide1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png"/><Relationship Id="rId1" Type="http://schemas.openxmlformats.org/officeDocument/2006/relationships/slideLayout" Target="../slideLayouts/slideLayout68.xml"/><Relationship Id="rId4" Type="http://schemas.openxmlformats.org/officeDocument/2006/relationships/image" Target="../media/image86.png"/></Relationships>
</file>

<file path=ppt/slides/_rels/slide1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4.png"/><Relationship Id="rId1" Type="http://schemas.openxmlformats.org/officeDocument/2006/relationships/slideLayout" Target="../slideLayouts/slideLayout68.xml"/></Relationships>
</file>

<file path=ppt/slides/_rels/slide1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8.xml"/></Relationships>
</file>

<file path=ppt/slides/_rels/slide1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4.png"/><Relationship Id="rId1" Type="http://schemas.openxmlformats.org/officeDocument/2006/relationships/slideLayout" Target="../slideLayouts/slideLayout68.xml"/></Relationships>
</file>

<file path=ppt/slides/_rels/slide1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8.xml"/></Relationships>
</file>

<file path=ppt/slides/_rels/slide1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8.xml"/></Relationships>
</file>

<file path=ppt/slides/_rels/slide1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8.xml"/></Relationships>
</file>

<file path=ppt/slides/_rels/slide1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9.xml"/></Relationships>
</file>

<file path=ppt/slides/_rels/slide1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9.xml"/></Relationships>
</file>

<file path=ppt/slides/_rels/slide1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9.xml"/></Relationships>
</file>

<file path=ppt/slides/_rels/slide1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png"/><Relationship Id="rId1" Type="http://schemas.openxmlformats.org/officeDocument/2006/relationships/slideLayout" Target="../slideLayouts/slideLayout79.xml"/><Relationship Id="rId4" Type="http://schemas.openxmlformats.org/officeDocument/2006/relationships/image" Target="../media/image90.png"/></Relationships>
</file>

<file path=ppt/slides/_rels/slide1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9.xml"/></Relationships>
</file>

<file path=ppt/slides/_rels/slide1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9.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9.xml"/></Relationships>
</file>

<file path=ppt/slides/_rels/slide1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Layout" Target="../slideLayouts/slideLayout79.xml"/></Relationships>
</file>

<file path=ppt/slides/_rels/slide1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9.xml"/></Relationships>
</file>

<file path=ppt/slides/_rels/slide1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4.png"/><Relationship Id="rId1" Type="http://schemas.openxmlformats.org/officeDocument/2006/relationships/slideLayout" Target="../slideLayouts/slideLayout79.xml"/></Relationships>
</file>

<file path=ppt/slides/_rels/slide1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9.xml"/></Relationships>
</file>

<file path=ppt/slides/_rels/slide1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png"/><Relationship Id="rId1" Type="http://schemas.openxmlformats.org/officeDocument/2006/relationships/slideLayout" Target="../slideLayouts/slideLayout79.xml"/><Relationship Id="rId4" Type="http://schemas.openxmlformats.org/officeDocument/2006/relationships/image" Target="../media/image91.png"/></Relationships>
</file>

<file path=ppt/slides/_rels/slide1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Layout" Target="../slideLayouts/slideLayout79.xml"/></Relationships>
</file>

<file path=ppt/slides/_rels/slide1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4.png"/><Relationship Id="rId1" Type="http://schemas.openxmlformats.org/officeDocument/2006/relationships/slideLayout" Target="../slideLayouts/slideLayout79.xml"/><Relationship Id="rId4" Type="http://schemas.openxmlformats.org/officeDocument/2006/relationships/image" Target="../media/image95.png"/></Relationships>
</file>

<file path=ppt/slides/_rels/slide1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png"/><Relationship Id="rId1" Type="http://schemas.openxmlformats.org/officeDocument/2006/relationships/slideLayout" Target="../slideLayouts/slideLayout79.xml"/></Relationships>
</file>

<file path=ppt/slides/_rels/slide1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9.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9.xml"/></Relationships>
</file>

<file path=ppt/slides/_rels/slide1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9.xml"/></Relationships>
</file>

<file path=ppt/slides/_rels/slide1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9.xml"/></Relationships>
</file>

<file path=ppt/slides/_rels/slide1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9.xml"/></Relationships>
</file>

<file path=ppt/slides/_rels/slide1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8.xml"/></Relationships>
</file>

<file path=ppt/slides/_rels/slide1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4.png"/><Relationship Id="rId1" Type="http://schemas.openxmlformats.org/officeDocument/2006/relationships/slideLayout" Target="../slideLayouts/slideLayout79.xml"/></Relationships>
</file>

<file path=ppt/slides/_rels/slide1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4.png"/><Relationship Id="rId1" Type="http://schemas.openxmlformats.org/officeDocument/2006/relationships/slideLayout" Target="../slideLayouts/slideLayout79.xml"/></Relationships>
</file>

<file path=ppt/slides/_rels/slide1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4.png"/><Relationship Id="rId1" Type="http://schemas.openxmlformats.org/officeDocument/2006/relationships/slideLayout" Target="../slideLayouts/slideLayout79.xml"/><Relationship Id="rId4" Type="http://schemas.openxmlformats.org/officeDocument/2006/relationships/image" Target="../media/image100.png"/></Relationships>
</file>

<file path=ppt/slides/_rels/slide1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4.png"/><Relationship Id="rId1" Type="http://schemas.openxmlformats.org/officeDocument/2006/relationships/slideLayout" Target="../slideLayouts/slideLayout79.xml"/><Relationship Id="rId4" Type="http://schemas.openxmlformats.org/officeDocument/2006/relationships/image" Target="../media/image102.png"/></Relationships>
</file>

<file path=ppt/slides/_rels/slide1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4.png"/><Relationship Id="rId1" Type="http://schemas.openxmlformats.org/officeDocument/2006/relationships/slideLayout" Target="../slideLayouts/slideLayout79.xml"/><Relationship Id="rId4" Type="http://schemas.openxmlformats.org/officeDocument/2006/relationships/image" Target="../media/image104.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9.xml"/></Relationships>
</file>

<file path=ppt/slides/_rels/slide1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9.xml"/></Relationships>
</file>

<file path=ppt/slides/_rels/slide1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0.xml"/></Relationships>
</file>

<file path=ppt/slides/_rels/slide1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4.png"/><Relationship Id="rId1" Type="http://schemas.openxmlformats.org/officeDocument/2006/relationships/slideLayout" Target="../slideLayouts/slideLayout90.xml"/></Relationships>
</file>

<file path=ppt/slides/_rels/slide1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4.png"/><Relationship Id="rId1" Type="http://schemas.openxmlformats.org/officeDocument/2006/relationships/slideLayout" Target="../slideLayouts/slideLayout90.xml"/></Relationships>
</file>

<file path=ppt/slides/_rels/slide1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0.xml"/></Relationships>
</file>

<file path=ppt/slides/_rels/slide1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0.xml"/></Relationships>
</file>

<file path=ppt/slides/_rels/slide1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4.png"/><Relationship Id="rId1" Type="http://schemas.openxmlformats.org/officeDocument/2006/relationships/slideLayout" Target="../slideLayouts/slideLayout90.xml"/></Relationships>
</file>

<file path=ppt/slides/_rels/slide1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4.png"/><Relationship Id="rId1" Type="http://schemas.openxmlformats.org/officeDocument/2006/relationships/slideLayout" Target="../slideLayouts/slideLayout90.xml"/></Relationships>
</file>

<file path=ppt/slides/_rels/slide1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4.png"/><Relationship Id="rId1" Type="http://schemas.openxmlformats.org/officeDocument/2006/relationships/slideLayout" Target="../slideLayouts/slideLayout90.xml"/><Relationship Id="rId4" Type="http://schemas.openxmlformats.org/officeDocument/2006/relationships/image" Target="../media/image109.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4.png"/><Relationship Id="rId1" Type="http://schemas.openxmlformats.org/officeDocument/2006/relationships/slideLayout" Target="../slideLayouts/slideLayout90.xml"/></Relationships>
</file>

<file path=ppt/slides/_rels/slide1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0.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7.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27.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27.xml"/><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27.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27.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27.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27.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27.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27.xm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png"/><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slideLayout" Target="../slideLayouts/slideLayout35.xml"/><Relationship Id="rId4" Type="http://schemas.openxmlformats.org/officeDocument/2006/relationships/image" Target="../media/image54.png"/></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png"/><Relationship Id="rId1" Type="http://schemas.openxmlformats.org/officeDocument/2006/relationships/slideLayout" Target="../slideLayouts/slideLayout35.xml"/><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6.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png"/><Relationship Id="rId1" Type="http://schemas.openxmlformats.org/officeDocument/2006/relationships/slideLayout" Target="../slideLayouts/slideLayout46.xml"/></Relationships>
</file>

<file path=ppt/slides/_rels/slide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6.xml"/></Relationships>
</file>

<file path=ppt/slides/_rels/slide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6.xml"/></Relationships>
</file>

<file path=ppt/slides/_rels/slide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6.xml"/></Relationships>
</file>

<file path=ppt/slides/_rels/slide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png"/><Relationship Id="rId1" Type="http://schemas.openxmlformats.org/officeDocument/2006/relationships/slideLayout" Target="../slideLayouts/slideLayout46.xml"/><Relationship Id="rId4" Type="http://schemas.openxmlformats.org/officeDocument/2006/relationships/image" Target="../media/image60.png"/></Relationships>
</file>

<file path=ppt/slides/_rels/slide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png"/><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pn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6.xml"/></Relationships>
</file>

<file path=ppt/slides/_rels/slide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6.xml"/></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png"/><Relationship Id="rId1" Type="http://schemas.openxmlformats.org/officeDocument/2006/relationships/slideLayout" Target="../slideLayouts/slideLayout46.xml"/></Relationships>
</file>

<file path=ppt/slides/_rels/slide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6.xml"/></Relationships>
</file>

<file path=ppt/slides/_rels/slide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56.xml"/></Relationships>
</file>

<file path=ppt/slides/_rels/slide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7.xml"/></Relationships>
</file>

<file path=ppt/slides/_rels/slide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7.xml"/></Relationships>
</file>

<file path=ppt/slides/_rels/slide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7.xml"/></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4.png"/><Relationship Id="rId1" Type="http://schemas.openxmlformats.org/officeDocument/2006/relationships/slideLayout" Target="../slideLayouts/slideLayout57.xml"/></Relationships>
</file>

<file path=ppt/slides/_rels/slide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7.xml"/></Relationships>
</file>

<file path=ppt/slides/_rels/slide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png"/><Relationship Id="rId1" Type="http://schemas.openxmlformats.org/officeDocument/2006/relationships/slideLayout" Target="../slideLayouts/slideLayout57.xml"/></Relationships>
</file>

<file path=ppt/slides/_rels/slide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7.xml"/></Relationships>
</file>

<file path=ppt/slides/_rels/slide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7.xml"/></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6.png"/><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F1CA4ABC-BD8F-4BC6-DA61-61E294FC87EE}"/>
              </a:ext>
            </a:extLst>
          </p:cNvPr>
          <p:cNvSpPr txBox="1"/>
          <p:nvPr/>
        </p:nvSpPr>
        <p:spPr>
          <a:xfrm>
            <a:off x="9272337" y="5528431"/>
            <a:ext cx="2919663" cy="1323439"/>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sz="2000" b="1"/>
              <a:t>Valerio Mennillo</a:t>
            </a:r>
          </a:p>
          <a:p>
            <a:pPr algn="r"/>
            <a:r>
              <a:rPr lang="it-IT" sz="2000" b="1"/>
              <a:t>Dario Riccardi</a:t>
            </a:r>
          </a:p>
          <a:p>
            <a:pPr algn="r"/>
            <a:r>
              <a:rPr lang="it-IT" sz="2000" b="1"/>
              <a:t>Giuseppe Spiezia</a:t>
            </a:r>
          </a:p>
          <a:p>
            <a:pPr algn="r"/>
            <a:r>
              <a:rPr lang="it-IT" sz="2000" b="1"/>
              <a:t>Anna Varriale</a:t>
            </a:r>
          </a:p>
        </p:txBody>
      </p:sp>
      <p:pic>
        <p:nvPicPr>
          <p:cNvPr id="8" name="Immagine 7">
            <a:extLst>
              <a:ext uri="{FF2B5EF4-FFF2-40B4-BE49-F238E27FC236}">
                <a16:creationId xmlns:a16="http://schemas.microsoft.com/office/drawing/2014/main" id="{4263EC9C-AA09-8701-F699-5BB6D0807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8214" y="1066892"/>
            <a:ext cx="5033155" cy="5521675"/>
          </a:xfrm>
          <a:prstGeom prst="rect">
            <a:avLst/>
          </a:prstGeom>
        </p:spPr>
      </p:pic>
      <p:sp>
        <p:nvSpPr>
          <p:cNvPr id="9" name="CasellaDiTesto 8">
            <a:extLst>
              <a:ext uri="{FF2B5EF4-FFF2-40B4-BE49-F238E27FC236}">
                <a16:creationId xmlns:a16="http://schemas.microsoft.com/office/drawing/2014/main" id="{F10C6E57-4942-C8FC-3FDC-82510877158F}"/>
              </a:ext>
            </a:extLst>
          </p:cNvPr>
          <p:cNvSpPr txBox="1"/>
          <p:nvPr/>
        </p:nvSpPr>
        <p:spPr>
          <a:xfrm>
            <a:off x="2791642" y="3237044"/>
            <a:ext cx="6949518" cy="1200329"/>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7200" b="1"/>
              <a:t>UNINASTREAM</a:t>
            </a:r>
            <a:endParaRPr lang="it-IT" sz="6000" b="1"/>
          </a:p>
        </p:txBody>
      </p:sp>
      <p:pic>
        <p:nvPicPr>
          <p:cNvPr id="10" name="Immagine 9">
            <a:extLst>
              <a:ext uri="{FF2B5EF4-FFF2-40B4-BE49-F238E27FC236}">
                <a16:creationId xmlns:a16="http://schemas.microsoft.com/office/drawing/2014/main" id="{4312078E-8A5C-93DB-FC9D-CB6763980600}"/>
              </a:ext>
            </a:extLst>
          </p:cNvPr>
          <p:cNvPicPr>
            <a:picLocks noChangeAspect="1"/>
          </p:cNvPicPr>
          <p:nvPr/>
        </p:nvPicPr>
        <p:blipFill>
          <a:blip r:embed="rId3"/>
          <a:stretch>
            <a:fillRect/>
          </a:stretch>
        </p:blipFill>
        <p:spPr>
          <a:xfrm>
            <a:off x="0" y="0"/>
            <a:ext cx="4210050" cy="1085850"/>
          </a:xfrm>
          <a:prstGeom prst="rect">
            <a:avLst/>
          </a:prstGeom>
        </p:spPr>
      </p:pic>
    </p:spTree>
    <p:extLst>
      <p:ext uri="{BB962C8B-B14F-4D97-AF65-F5344CB8AC3E}">
        <p14:creationId xmlns:p14="http://schemas.microsoft.com/office/powerpoint/2010/main" val="16887685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85CF69-BEAA-6CEA-94FA-0D767873ECE8}"/>
              </a:ext>
            </a:extLst>
          </p:cNvPr>
          <p:cNvSpPr>
            <a:spLocks noGrp="1"/>
          </p:cNvSpPr>
          <p:nvPr>
            <p:ph type="title"/>
          </p:nvPr>
        </p:nvSpPr>
        <p:spPr>
          <a:xfrm>
            <a:off x="4212701" y="0"/>
            <a:ext cx="2300394" cy="1325563"/>
          </a:xfrm>
        </p:spPr>
        <p:txBody>
          <a:bodyPr>
            <a:normAutofit/>
          </a:bodyPr>
          <a:lstStyle/>
          <a:p>
            <a:r>
              <a:rPr lang="it-IT" sz="5400" b="1"/>
              <a:t>DESIGN</a:t>
            </a:r>
          </a:p>
        </p:txBody>
      </p:sp>
      <p:sp>
        <p:nvSpPr>
          <p:cNvPr id="3" name="Segnaposto contenuto 2">
            <a:extLst>
              <a:ext uri="{FF2B5EF4-FFF2-40B4-BE49-F238E27FC236}">
                <a16:creationId xmlns:a16="http://schemas.microsoft.com/office/drawing/2014/main" id="{843FD685-976B-A4D0-4D7B-86C3507165E1}"/>
              </a:ext>
            </a:extLst>
          </p:cNvPr>
          <p:cNvSpPr>
            <a:spLocks noGrp="1"/>
          </p:cNvSpPr>
          <p:nvPr>
            <p:ph idx="1"/>
          </p:nvPr>
        </p:nvSpPr>
        <p:spPr>
          <a:xfrm>
            <a:off x="838200" y="1834955"/>
            <a:ext cx="10515600" cy="4351338"/>
          </a:xfrm>
        </p:spPr>
        <p:txBody>
          <a:bodyPr>
            <a:normAutofit/>
          </a:bodyPr>
          <a:lstStyle/>
          <a:p>
            <a:pPr marL="0" indent="0">
              <a:buNone/>
            </a:pPr>
            <a:r>
              <a:rPr lang="it-IT" sz="3200"/>
              <a:t>È stato utilizzato il servizio </a:t>
            </a:r>
            <a:r>
              <a:rPr lang="it-IT" sz="3200" i="1" err="1"/>
              <a:t>Let’s Encrypt</a:t>
            </a:r>
            <a:r>
              <a:rPr lang="it-IT" sz="3200"/>
              <a:t>, per la richiesta dei certificati e il protocollo </a:t>
            </a:r>
            <a:r>
              <a:rPr lang="it-IT" sz="3200" i="1"/>
              <a:t>OAuth2.0</a:t>
            </a:r>
            <a:r>
              <a:rPr lang="it-IT" sz="3200"/>
              <a:t> per l’autorizzazione e l’autenticazione con Google. </a:t>
            </a:r>
          </a:p>
          <a:p>
            <a:pPr marL="0" indent="0">
              <a:buNone/>
            </a:pPr>
            <a:endParaRPr lang="it-IT"/>
          </a:p>
          <a:p>
            <a:pPr marL="0" indent="0">
              <a:buNone/>
            </a:pPr>
            <a:endParaRPr lang="it-IT"/>
          </a:p>
        </p:txBody>
      </p:sp>
      <p:pic>
        <p:nvPicPr>
          <p:cNvPr id="4" name="Immagine 3">
            <a:extLst>
              <a:ext uri="{FF2B5EF4-FFF2-40B4-BE49-F238E27FC236}">
                <a16:creationId xmlns:a16="http://schemas.microsoft.com/office/drawing/2014/main" id="{5C34F8E0-AD5C-5D4E-732C-1C2760158641}"/>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3706720423"/>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325563"/>
          </a:xfrm>
        </p:spPr>
        <p:txBody>
          <a:bodyPr>
            <a:noAutofit/>
          </a:bodyPr>
          <a:lstStyle/>
          <a:p>
            <a:r>
              <a:rPr lang="it-IT" sz="5400" b="1"/>
              <a:t>IA-6 AUTHENTICATION FEEDBACK</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4" y="1767988"/>
            <a:ext cx="11777013" cy="4568643"/>
          </a:xfrm>
        </p:spPr>
        <p:txBody>
          <a:bodyPr>
            <a:normAutofit/>
          </a:bodyPr>
          <a:lstStyle/>
          <a:p>
            <a:pPr marL="0" indent="0" algn="just">
              <a:buNone/>
            </a:pPr>
            <a:r>
              <a:rPr lang="it-IT"/>
              <a:t>Il sistema informativo oscura il feedback dell’informazioni di autenticazione durante il processo di autenticazione per proteggere le informazioni da possibile sfruttamento/utilizzo da parte di individui non autorizzati. </a:t>
            </a:r>
          </a:p>
          <a:p>
            <a:pPr marL="0" indent="0" algn="just">
              <a:buNone/>
            </a:pPr>
            <a:r>
              <a:rPr lang="it-IT" i="1"/>
              <a:t>Implementazione: </a:t>
            </a:r>
            <a:r>
              <a:rPr lang="it-IT"/>
              <a:t>Durante l’autenticazione, la password che si inserisce è oscurata.</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6" name="Picture 5">
            <a:extLst>
              <a:ext uri="{FF2B5EF4-FFF2-40B4-BE49-F238E27FC236}">
                <a16:creationId xmlns:a16="http://schemas.microsoft.com/office/drawing/2014/main" id="{9713BA10-AD02-70FE-4A85-F5071B2248BD}"/>
              </a:ext>
            </a:extLst>
          </p:cNvPr>
          <p:cNvPicPr>
            <a:picLocks noChangeAspect="1"/>
          </p:cNvPicPr>
          <p:nvPr/>
        </p:nvPicPr>
        <p:blipFill>
          <a:blip r:embed="rId3"/>
          <a:stretch>
            <a:fillRect/>
          </a:stretch>
        </p:blipFill>
        <p:spPr>
          <a:xfrm>
            <a:off x="3726561" y="4052309"/>
            <a:ext cx="5238750" cy="2552700"/>
          </a:xfrm>
          <a:prstGeom prst="rect">
            <a:avLst/>
          </a:prstGeom>
        </p:spPr>
      </p:pic>
    </p:spTree>
    <p:extLst>
      <p:ext uri="{BB962C8B-B14F-4D97-AF65-F5344CB8AC3E}">
        <p14:creationId xmlns:p14="http://schemas.microsoft.com/office/powerpoint/2010/main" val="14452121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325563"/>
          </a:xfrm>
        </p:spPr>
        <p:txBody>
          <a:bodyPr>
            <a:noAutofit/>
          </a:bodyPr>
          <a:lstStyle/>
          <a:p>
            <a:r>
              <a:rPr lang="it-IT" sz="5400" b="1"/>
              <a:t>IA-11 RE-AUTHENTICATION</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2024663"/>
            <a:ext cx="11843290" cy="3652238"/>
          </a:xfrm>
        </p:spPr>
        <p:txBody>
          <a:bodyPr>
            <a:normAutofit/>
          </a:bodyPr>
          <a:lstStyle/>
          <a:p>
            <a:pPr marL="0" indent="0" algn="just">
              <a:buNone/>
            </a:pPr>
            <a:r>
              <a:rPr lang="it-IT"/>
              <a:t>L’organizzazione può richiedere una nuova autenticazione agli individui in determinate situazioni, come quando avviene un cambiamento del ruolo, degli autenticatori o delle credenziali, quando cambiano le policy di sicurezza, dopo un tempo fissato o periodicamente.</a:t>
            </a:r>
            <a:endParaRPr lang="it-IT" sz="2400"/>
          </a:p>
          <a:p>
            <a:pPr marL="0" indent="0" algn="just">
              <a:buNone/>
            </a:pPr>
            <a:r>
              <a:rPr lang="it-IT" i="1"/>
              <a:t>Implementazione</a:t>
            </a:r>
            <a:r>
              <a:rPr lang="it-IT"/>
              <a:t>: Allo scadere della sessione dell’utente, quest’ultimo deve effettuare nuovamente l’autenticazione. Questa operazione è richiesta anche quando si smarrisce l’autenticatore oppure per un cambio di impostazioni sull’utente. Per fare ciò utilizziamo Keycloak. </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283635517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325563"/>
          </a:xfrm>
        </p:spPr>
        <p:txBody>
          <a:bodyPr>
            <a:noAutofit/>
          </a:bodyPr>
          <a:lstStyle/>
          <a:p>
            <a:r>
              <a:rPr lang="it-IT" sz="5400" b="1"/>
              <a:t>IA-12 IDENTITY PROOFING</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2024662"/>
            <a:ext cx="11843290" cy="4568643"/>
          </a:xfrm>
        </p:spPr>
        <p:txBody>
          <a:bodyPr>
            <a:normAutofit/>
          </a:bodyPr>
          <a:lstStyle/>
          <a:p>
            <a:pPr marL="0" indent="0" algn="just">
              <a:buNone/>
            </a:pPr>
            <a:r>
              <a:rPr lang="it-IT"/>
              <a:t>Richiedere prove dell’identità degli utenti che richiedono account per l’accesso logico al sistema basandosi su requisiti di Identity Assurance Level appropriati. Associare univocamente l’identità degli utenti ad un individuo. Collezionare, validare e verificare prove della validità dell’identità.</a:t>
            </a:r>
          </a:p>
          <a:p>
            <a:pPr marL="0" indent="0" algn="just">
              <a:buNone/>
            </a:pPr>
            <a:r>
              <a:rPr lang="it-IT" b="1"/>
              <a:t>IA-12 (5) ADDRESS CONFIRMATION</a:t>
            </a:r>
            <a:r>
              <a:rPr lang="it-IT"/>
              <a:t>: Richiedere che venga consegnato un codice di registrazione sfruttando canali alternativi per la verifica dell’indirizzo dell’utente.</a:t>
            </a:r>
          </a:p>
          <a:p>
            <a:pPr marL="0" indent="0" algn="just">
              <a:buNone/>
            </a:pPr>
            <a:r>
              <a:rPr lang="it-IT" i="1"/>
              <a:t>Implementazione</a:t>
            </a:r>
            <a:r>
              <a:rPr lang="it-IT"/>
              <a:t>: Dato che abbiamo scelto IA-L1 e AA-L2, possiamo semplicemente confermare l’indirizzo attraverso l’invio di una mail.</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337034486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325563"/>
          </a:xfrm>
        </p:spPr>
        <p:txBody>
          <a:bodyPr>
            <a:noAutofit/>
          </a:bodyPr>
          <a:lstStyle/>
          <a:p>
            <a:r>
              <a:rPr lang="it-IT" sz="5400" b="1"/>
              <a:t>IA-12 IDENTITY PROOFING</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14" name="Picture 13">
            <a:extLst>
              <a:ext uri="{FF2B5EF4-FFF2-40B4-BE49-F238E27FC236}">
                <a16:creationId xmlns:a16="http://schemas.microsoft.com/office/drawing/2014/main" id="{C53D7D28-6C9B-C8BD-4C28-45D89157F6A6}"/>
              </a:ext>
            </a:extLst>
          </p:cNvPr>
          <p:cNvPicPr>
            <a:picLocks noChangeAspect="1"/>
          </p:cNvPicPr>
          <p:nvPr/>
        </p:nvPicPr>
        <p:blipFill>
          <a:blip r:embed="rId3"/>
          <a:stretch>
            <a:fillRect/>
          </a:stretch>
        </p:blipFill>
        <p:spPr>
          <a:xfrm>
            <a:off x="570664" y="2022919"/>
            <a:ext cx="11251766" cy="3676841"/>
          </a:xfrm>
          <a:prstGeom prst="rect">
            <a:avLst/>
          </a:prstGeom>
        </p:spPr>
      </p:pic>
    </p:spTree>
    <p:extLst>
      <p:ext uri="{BB962C8B-B14F-4D97-AF65-F5344CB8AC3E}">
        <p14:creationId xmlns:p14="http://schemas.microsoft.com/office/powerpoint/2010/main" val="863604358"/>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325563"/>
          </a:xfrm>
        </p:spPr>
        <p:txBody>
          <a:bodyPr>
            <a:noAutofit/>
          </a:bodyPr>
          <a:lstStyle/>
          <a:p>
            <a:r>
              <a:rPr lang="it-IT" sz="5400" b="1"/>
              <a:t>CONTROLLI NON APPLICABILI</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703820"/>
            <a:ext cx="11843290" cy="4568643"/>
          </a:xfrm>
        </p:spPr>
        <p:txBody>
          <a:bodyPr>
            <a:normAutofit/>
          </a:bodyPr>
          <a:lstStyle/>
          <a:p>
            <a:pPr marL="0" indent="0" algn="just">
              <a:buNone/>
            </a:pPr>
            <a:r>
              <a:rPr lang="it-IT" sz="2400" b="1"/>
              <a:t>IA-2 (12) ACCEPTANCE OF PIV CREDENTIALS: </a:t>
            </a:r>
            <a:r>
              <a:rPr lang="it-IT" sz="2400"/>
              <a:t>L’applicazione non prevede l’utilizzo di autenticatori fisici o logici sottoposti da agenzie federali. </a:t>
            </a:r>
          </a:p>
          <a:p>
            <a:pPr marL="0" indent="0" algn="just">
              <a:buNone/>
            </a:pPr>
            <a:r>
              <a:rPr lang="it-IT" sz="2400" b="1"/>
              <a:t>IA-5 (2) PUBLIC KEY-BASED AUTHENTICATION: </a:t>
            </a:r>
            <a:r>
              <a:rPr lang="it-IT" sz="2400"/>
              <a:t>L’applicazione non richiede ai propri utenti di essere in possesso di una chiave pubblica e non gestisce una public key infrastructure. </a:t>
            </a:r>
          </a:p>
          <a:p>
            <a:pPr marL="0" indent="0" algn="just">
              <a:buNone/>
            </a:pPr>
            <a:r>
              <a:rPr lang="it-IT" sz="2400" b="1"/>
              <a:t>IA-7 CRYPTOGRAPHIC MODULE AUTHENTICATION: </a:t>
            </a:r>
            <a:r>
              <a:rPr lang="it-IT" sz="2400"/>
              <a:t>Gli utenti dell’applicazione non hanno accesso ad alcun modulo crittografico.</a:t>
            </a:r>
          </a:p>
          <a:p>
            <a:pPr marL="0" indent="0" algn="just">
              <a:buNone/>
            </a:pPr>
            <a:r>
              <a:rPr lang="it-IT" sz="2400" b="1"/>
              <a:t>IA-8 IDENTIFICATION AND ATHENTICATION (NON-ORGANIZATIONAL USERS): </a:t>
            </a:r>
            <a:r>
              <a:rPr lang="it-IT" sz="2400"/>
              <a:t>L’applicazione non prevede l’accesso da parte di utenti che non hanno effettuato una registrazione sul sistema.</a:t>
            </a:r>
          </a:p>
          <a:p>
            <a:pPr marL="0" indent="0" algn="just">
              <a:buNone/>
            </a:pPr>
            <a:r>
              <a:rPr lang="it-IT" sz="2400" b="1"/>
              <a:t>IA-12 (2-3) IDENTITY EVIDENCE VALIDATION AND VERIFICATION: </a:t>
            </a:r>
            <a:r>
              <a:rPr lang="it-IT" sz="2400"/>
              <a:t>Il sistema prevede IA-L1 e AA-L2 quindi non possiamo implementare questi controlli.</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365182466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325563"/>
          </a:xfrm>
        </p:spPr>
        <p:txBody>
          <a:bodyPr>
            <a:noAutofit/>
          </a:bodyPr>
          <a:lstStyle/>
          <a:p>
            <a:r>
              <a:rPr lang="it-IT" sz="5400" b="1"/>
              <a:t>CONTROLLI HIGH-LEVEL</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703820"/>
            <a:ext cx="11843290" cy="4568643"/>
          </a:xfrm>
        </p:spPr>
        <p:txBody>
          <a:bodyPr>
            <a:normAutofit/>
          </a:bodyPr>
          <a:lstStyle/>
          <a:p>
            <a:pPr marL="0" indent="0" algn="just">
              <a:buNone/>
            </a:pPr>
            <a:r>
              <a:rPr lang="it-IT" sz="2400" b="1"/>
              <a:t>IA-2 (5) INDIVIDUAL AUTHENTICATION WITH GROUP AUTHENTICATION: </a:t>
            </a:r>
            <a:r>
              <a:rPr lang="it-IT" sz="2400"/>
              <a:t>Quando si utilizzano autenticatori o account condivisi, richiedere che gli utenti siano prima autenticati individualmente prima di garantire l’accesso agli account o alle risorse condivise.</a:t>
            </a:r>
          </a:p>
          <a:p>
            <a:pPr marL="0" indent="0" algn="just">
              <a:buNone/>
            </a:pPr>
            <a:r>
              <a:rPr lang="it-IT" sz="2400" b="1"/>
              <a:t>IA-12 (4) IN-PERSON VALIDATION AND VERIFICATION: </a:t>
            </a:r>
            <a:r>
              <a:rPr lang="it-IT" sz="2400"/>
              <a:t>Richiedere che la validazione e la verifica delle prove dell’identità siano condotte di persona in presenza di una registration authority.</a:t>
            </a:r>
          </a:p>
          <a:p>
            <a:pPr marL="0" indent="0" algn="just">
              <a:buNone/>
            </a:pPr>
            <a:r>
              <a:rPr lang="it-IT" sz="2400"/>
              <a:t>Date le scelte implementative fatte per il nostro sistema, questi controlli risulterebbero inapplicabili, quindi potremmo trasformare l’assurance level della nostra applicazione da moderate ad high. </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84341257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F1CA4ABC-BD8F-4BC6-DA61-61E294FC87EE}"/>
              </a:ext>
            </a:extLst>
          </p:cNvPr>
          <p:cNvSpPr txBox="1"/>
          <p:nvPr/>
        </p:nvSpPr>
        <p:spPr>
          <a:xfrm>
            <a:off x="9272337" y="5528431"/>
            <a:ext cx="2919663" cy="1323439"/>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Valerio Mennillo</a:t>
            </a:r>
          </a:p>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Dario Riccardi</a:t>
            </a:r>
          </a:p>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Giuseppe Spiezia</a:t>
            </a:r>
          </a:p>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Anna Varriale</a:t>
            </a:r>
          </a:p>
        </p:txBody>
      </p:sp>
      <p:pic>
        <p:nvPicPr>
          <p:cNvPr id="8" name="Immagine 7">
            <a:extLst>
              <a:ext uri="{FF2B5EF4-FFF2-40B4-BE49-F238E27FC236}">
                <a16:creationId xmlns:a16="http://schemas.microsoft.com/office/drawing/2014/main" id="{4263EC9C-AA09-8701-F699-5BB6D0807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8214" y="1066892"/>
            <a:ext cx="5033155" cy="5521675"/>
          </a:xfrm>
          <a:prstGeom prst="rect">
            <a:avLst/>
          </a:prstGeom>
        </p:spPr>
      </p:pic>
      <p:sp>
        <p:nvSpPr>
          <p:cNvPr id="9" name="CasellaDiTesto 8">
            <a:extLst>
              <a:ext uri="{FF2B5EF4-FFF2-40B4-BE49-F238E27FC236}">
                <a16:creationId xmlns:a16="http://schemas.microsoft.com/office/drawing/2014/main" id="{F10C6E57-4942-C8FC-3FDC-82510877158F}"/>
              </a:ext>
            </a:extLst>
          </p:cNvPr>
          <p:cNvSpPr txBox="1"/>
          <p:nvPr/>
        </p:nvSpPr>
        <p:spPr>
          <a:xfrm>
            <a:off x="2791642" y="3237044"/>
            <a:ext cx="6949518" cy="1200329"/>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it-IT" sz="7200" b="1" i="0" u="none" strike="noStrike" kern="1200" cap="none" spc="0" normalizeH="0" baseline="0" noProof="0" dirty="0">
                <a:ln>
                  <a:noFill/>
                </a:ln>
                <a:solidFill>
                  <a:prstClr val="black"/>
                </a:solidFill>
                <a:effectLst/>
                <a:uLnTx/>
                <a:uFillTx/>
                <a:latin typeface="Calibri"/>
                <a:ea typeface="+mn-ea"/>
                <a:cs typeface="+mn-cs"/>
              </a:rPr>
              <a:t>CONTROLLI AU</a:t>
            </a:r>
            <a:endParaRPr kumimoji="0" lang="it-IT" sz="6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10" name="Immagine 9">
            <a:extLst>
              <a:ext uri="{FF2B5EF4-FFF2-40B4-BE49-F238E27FC236}">
                <a16:creationId xmlns:a16="http://schemas.microsoft.com/office/drawing/2014/main" id="{4312078E-8A5C-93DB-FC9D-CB6763980600}"/>
              </a:ext>
            </a:extLst>
          </p:cNvPr>
          <p:cNvPicPr>
            <a:picLocks noChangeAspect="1"/>
          </p:cNvPicPr>
          <p:nvPr/>
        </p:nvPicPr>
        <p:blipFill>
          <a:blip r:embed="rId3"/>
          <a:stretch>
            <a:fillRect/>
          </a:stretch>
        </p:blipFill>
        <p:spPr>
          <a:xfrm>
            <a:off x="0" y="0"/>
            <a:ext cx="4210050" cy="1085850"/>
          </a:xfrm>
          <a:prstGeom prst="rect">
            <a:avLst/>
          </a:prstGeom>
        </p:spPr>
      </p:pic>
    </p:spTree>
    <p:extLst>
      <p:ext uri="{BB962C8B-B14F-4D97-AF65-F5344CB8AC3E}">
        <p14:creationId xmlns:p14="http://schemas.microsoft.com/office/powerpoint/2010/main" val="16887685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44DD48-894C-37BF-D6FE-A98FB591A879}"/>
              </a:ext>
            </a:extLst>
          </p:cNvPr>
          <p:cNvSpPr>
            <a:spLocks noGrp="1"/>
          </p:cNvSpPr>
          <p:nvPr>
            <p:ph type="title"/>
          </p:nvPr>
        </p:nvSpPr>
        <p:spPr>
          <a:xfrm>
            <a:off x="4307951" y="0"/>
            <a:ext cx="7609185" cy="1492800"/>
          </a:xfrm>
        </p:spPr>
        <p:txBody>
          <a:bodyPr>
            <a:normAutofit fontScale="90000"/>
          </a:bodyPr>
          <a:lstStyle/>
          <a:p>
            <a:r>
              <a:rPr lang="it-IT" sz="5400" b="1"/>
              <a:t>FAMIGLIA DI CONTROLLI:</a:t>
            </a:r>
            <a:br>
              <a:rPr lang="it-IT" sz="5400" b="1"/>
            </a:br>
            <a:r>
              <a:rPr lang="it-IT" sz="5400" b="1"/>
              <a:t>AUDIT AND ACCOUNTABILITY</a:t>
            </a:r>
          </a:p>
        </p:txBody>
      </p:sp>
      <p:sp>
        <p:nvSpPr>
          <p:cNvPr id="3" name="Segnaposto contenuto 2">
            <a:extLst>
              <a:ext uri="{FF2B5EF4-FFF2-40B4-BE49-F238E27FC236}">
                <a16:creationId xmlns:a16="http://schemas.microsoft.com/office/drawing/2014/main" id="{7C8E28B9-D30D-8219-F8DB-BBFF2F3B9A8F}"/>
              </a:ext>
            </a:extLst>
          </p:cNvPr>
          <p:cNvSpPr>
            <a:spLocks noGrp="1"/>
          </p:cNvSpPr>
          <p:nvPr>
            <p:ph idx="1"/>
          </p:nvPr>
        </p:nvSpPr>
        <p:spPr>
          <a:xfrm>
            <a:off x="838200" y="1862947"/>
            <a:ext cx="10515600" cy="4351338"/>
          </a:xfrm>
        </p:spPr>
        <p:txBody>
          <a:bodyPr>
            <a:normAutofit/>
          </a:bodyPr>
          <a:lstStyle/>
          <a:p>
            <a:pPr marL="0" indent="0" algn="just">
              <a:buNone/>
            </a:pPr>
            <a:r>
              <a:rPr lang="it-IT" sz="3200"/>
              <a:t>La famiglia di controllo </a:t>
            </a:r>
            <a:r>
              <a:rPr lang="it-IT" sz="3200" i="1"/>
              <a:t>audit and accountability </a:t>
            </a:r>
            <a:r>
              <a:rPr lang="it-IT" sz="3200"/>
              <a:t>include controlli volti a garantire che le attività relative alla sicurezza siano registrate e tracciate in modo accurato, consistente e completo. Questo aiuta a garantire che eventuali violazioni di sicurezza o comportamenti impropri possano essere rilevati e investigati tempestivamente.</a:t>
            </a:r>
          </a:p>
          <a:p>
            <a:pPr marL="0" indent="0" algn="just">
              <a:buNone/>
            </a:pPr>
            <a:r>
              <a:rPr lang="it-IT" sz="3200"/>
              <a:t>Per quanto riguarda questa famiglia di controlli, abbiamo valutato la nostra applicazione con:</a:t>
            </a:r>
          </a:p>
          <a:p>
            <a:pPr marL="0" indent="0" algn="just">
              <a:buNone/>
            </a:pPr>
            <a:r>
              <a:rPr lang="it-IT" sz="3200"/>
              <a:t> assurance level = moderate.</a:t>
            </a:r>
          </a:p>
        </p:txBody>
      </p:sp>
      <p:pic>
        <p:nvPicPr>
          <p:cNvPr id="5" name="Immagine 4">
            <a:extLst>
              <a:ext uri="{FF2B5EF4-FFF2-40B4-BE49-F238E27FC236}">
                <a16:creationId xmlns:a16="http://schemas.microsoft.com/office/drawing/2014/main" id="{DD8C75E8-BC89-52E5-CB54-EC215A9B0162}"/>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1166242507"/>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325563"/>
          </a:xfrm>
        </p:spPr>
        <p:txBody>
          <a:bodyPr>
            <a:noAutofit/>
          </a:bodyPr>
          <a:lstStyle/>
          <a:p>
            <a:r>
              <a:rPr lang="it-IT" sz="5400" b="1"/>
              <a:t>AU-1 POLICY AND PROCEDURES</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2024662"/>
            <a:ext cx="11843290" cy="3090263"/>
          </a:xfrm>
        </p:spPr>
        <p:txBody>
          <a:bodyPr>
            <a:normAutofit/>
          </a:bodyPr>
          <a:lstStyle/>
          <a:p>
            <a:pPr marL="0" indent="0" algn="just">
              <a:buNone/>
            </a:pPr>
            <a:r>
              <a:rPr lang="it-IT" sz="2400"/>
              <a:t>Il controllo AU-1 richiede lo sviluppo e l’implementazione di politiche e procedure formali per la registrazioni delle attività relative alla sicurezza e la gestione delle informazioni di registro. Questo aiuta a garantire che l’organizzazione sia in grado di rilevare e rispondere tempestivamente a eventuali violazioni di sicurezza o comportamenti impropri. </a:t>
            </a:r>
          </a:p>
          <a:p>
            <a:pPr marL="0" indent="0" algn="just">
              <a:buNone/>
            </a:pPr>
            <a:endParaRPr lang="it-IT" sz="2400" i="1"/>
          </a:p>
          <a:p>
            <a:pPr marL="0" indent="0" algn="just">
              <a:buNone/>
            </a:pPr>
            <a:r>
              <a:rPr lang="it-IT" sz="2400" i="1"/>
              <a:t>Implementazione: </a:t>
            </a:r>
            <a:r>
              <a:rPr lang="it-IT" sz="2400"/>
              <a:t>Per implementare questo controllo abbiamo deciso di effettuare un’attività di logging nel nostro sistema.</a:t>
            </a:r>
          </a:p>
          <a:p>
            <a:pPr marL="0" indent="0">
              <a:buNone/>
            </a:pPr>
            <a:endParaRPr lang="it-IT" sz="200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366146655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327002" y="0"/>
            <a:ext cx="6228084" cy="1325563"/>
          </a:xfrm>
        </p:spPr>
        <p:txBody>
          <a:bodyPr>
            <a:noAutofit/>
          </a:bodyPr>
          <a:lstStyle/>
          <a:p>
            <a:r>
              <a:rPr lang="it-IT" sz="5400" b="1"/>
              <a:t>AU-2 EVENT LOGGING</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325563"/>
            <a:ext cx="11843290" cy="5462072"/>
          </a:xfrm>
        </p:spPr>
        <p:txBody>
          <a:bodyPr>
            <a:normAutofit fontScale="85000" lnSpcReduction="20000"/>
          </a:bodyPr>
          <a:lstStyle/>
          <a:p>
            <a:pPr marL="0" indent="0" algn="just">
              <a:buNone/>
            </a:pPr>
            <a:r>
              <a:rPr lang="it-IT" sz="2400">
                <a:cs typeface="Calibri" panose="020F0502020204030204" pitchFamily="34" charset="0"/>
              </a:rPr>
              <a:t>Identificare gli eventi che il sistema è in grado di loggare per fornire supporto alle funzioni di auditing. Specificare gli eventi da loggare e la relativa frequenza.</a:t>
            </a:r>
            <a:endParaRPr lang="it-IT" sz="2400">
              <a:cs typeface="Times New Roman" panose="02020603050405020304" pitchFamily="18" charset="0"/>
            </a:endParaRPr>
          </a:p>
          <a:p>
            <a:pPr marL="0" indent="0" algn="just">
              <a:buNone/>
            </a:pPr>
            <a:endParaRPr lang="it-IT" sz="2400" i="1"/>
          </a:p>
          <a:p>
            <a:pPr marL="0" indent="0" algn="just">
              <a:buNone/>
            </a:pPr>
            <a:r>
              <a:rPr lang="it-IT" sz="2400" i="1"/>
              <a:t>Implementazione</a:t>
            </a:r>
            <a:r>
              <a:rPr lang="it-IT" sz="2400"/>
              <a:t>:</a:t>
            </a:r>
          </a:p>
          <a:p>
            <a:pPr marL="0" indent="0" algn="just">
              <a:buNone/>
            </a:pPr>
            <a:r>
              <a:rPr lang="it-IT" sz="2300">
                <a:ea typeface="Calibri" panose="020F0502020204030204" pitchFamily="34" charset="0"/>
                <a:cs typeface="Times New Roman" panose="02020603050405020304" pitchFamily="18" charset="0"/>
              </a:rPr>
              <a:t>Tutti i log vengono convogliati e gestiti centralmente da GKE e dalla dashboard di Google Cloud Platform è possibile vedere la lista dei log, filtrando per servizi. In particolare, i log d’interesse sono:</a:t>
            </a:r>
          </a:p>
          <a:p>
            <a:pPr algn="just"/>
            <a:r>
              <a:rPr lang="it-IT" sz="2400" b="1" err="1">
                <a:cs typeface="Calibri" panose="020F0502020204030204" pitchFamily="34" charset="0"/>
              </a:rPr>
              <a:t>NginX:</a:t>
            </a:r>
            <a:r>
              <a:rPr lang="it-IT" sz="2400">
                <a:cs typeface="Calibri" panose="020F0502020204030204" pitchFamily="34" charset="0"/>
              </a:rPr>
              <a:t> Tiene traccia di ogni richiesta che è diretta verso il punto di accesso, per la quale deve effettuare il lavoro di redirezione; inoltre, logga tutti gli errori derivanti da richieste non appropriate ed eventuali elaborazioni non corrette.</a:t>
            </a:r>
          </a:p>
          <a:p>
            <a:pPr algn="just"/>
            <a:r>
              <a:rPr lang="it-IT" sz="2400" b="1" err="1">
                <a:cs typeface="Calibri" panose="020F0502020204030204" pitchFamily="34" charset="0"/>
              </a:rPr>
              <a:t>Keycloak: </a:t>
            </a:r>
            <a:r>
              <a:rPr lang="it-IT" sz="2400">
                <a:cs typeface="Calibri" panose="020F0502020204030204" pitchFamily="34" charset="0"/>
              </a:rPr>
              <a:t>Sono loggati tutti i login e i logout effettuati o tentati, indipendentemente dal tipo di autenticazione selezionato (autenticazione federata oppure interna), le registrazioni effettuate e quelle non ultimate, azioni eseguite sugli account (password recovery, password updating), azioni eseguite sui ruoli (create/update/delete role), tutte le azioni compiute dall’amministratore di sicurezza sulla dashboard, rilevazioni di eventuali assalti brute-force.</a:t>
            </a:r>
          </a:p>
          <a:p>
            <a:pPr algn="just"/>
            <a:r>
              <a:rPr lang="it-IT" sz="2400" b="1" err="1">
                <a:cs typeface="Calibri" panose="020F0502020204030204" pitchFamily="34" charset="0"/>
              </a:rPr>
              <a:t>Vault: </a:t>
            </a:r>
            <a:r>
              <a:rPr lang="it-IT" sz="2400">
                <a:cs typeface="Calibri" panose="020F0502020204030204" pitchFamily="34" charset="0"/>
              </a:rPr>
              <a:t>Logga le azioni di unsealing/sealing dell’applicazione, le modifiche apportate agli engine (aggiunta/cancellazione/aggiornamento di segreti), generazione di token, login effettuati sulla dashboard. È stato possibile abilitare l’auditing di vault utilizzando il comando</a:t>
            </a:r>
          </a:p>
          <a:p>
            <a:pPr marL="0" indent="0" algn="ctr">
              <a:buNone/>
            </a:pPr>
            <a:r>
              <a:rPr lang="it-IT" sz="2400" b="1">
                <a:latin typeface="Courier New" panose="02070309020205020404" pitchFamily="49" charset="0"/>
                <a:cs typeface="Courier New" panose="02070309020205020404" pitchFamily="49" charset="0"/>
              </a:rPr>
              <a:t>	</a:t>
            </a:r>
            <a:r>
              <a:rPr lang="it-IT" sz="2100" b="1" err="1">
                <a:latin typeface="Courier New" panose="02070309020205020404" pitchFamily="49" charset="0"/>
                <a:cs typeface="Courier New" panose="02070309020205020404" pitchFamily="49" charset="0"/>
              </a:rPr>
              <a:t>vault audit enable file file_path=/vault/logs/log.log</a:t>
            </a:r>
          </a:p>
          <a:p>
            <a:pPr algn="just"/>
            <a:r>
              <a:rPr lang="it-IT" sz="2400" b="1">
                <a:cs typeface="Calibri" panose="020F0502020204030204" pitchFamily="34" charset="0"/>
              </a:rPr>
              <a:t>GKE:</a:t>
            </a:r>
            <a:r>
              <a:rPr lang="it-IT" sz="2400">
                <a:cs typeface="Calibri" panose="020F0502020204030204" pitchFamily="34" charset="0"/>
              </a:rPr>
              <a:t> Kubernetes tiene traccia degli eventi sui container e le interazioni tra i container. GKE mette a dispozione una dashboard per visualizzarli.</a:t>
            </a:r>
            <a:endParaRPr lang="it-IT" sz="2400" b="1">
              <a:cs typeface="Calibri" panose="020F0502020204030204" pitchFamily="34" charset="0"/>
            </a:endParaRPr>
          </a:p>
          <a:p>
            <a:pPr marL="0" indent="0" algn="just">
              <a:buNone/>
            </a:pPr>
            <a:endParaRPr lang="it-IT" sz="200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243667113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80792F-16DE-9E4E-3487-81FCBF7BC702}"/>
              </a:ext>
            </a:extLst>
          </p:cNvPr>
          <p:cNvSpPr>
            <a:spLocks noGrp="1"/>
          </p:cNvSpPr>
          <p:nvPr>
            <p:ph type="title"/>
          </p:nvPr>
        </p:nvSpPr>
        <p:spPr>
          <a:xfrm>
            <a:off x="4212701" y="0"/>
            <a:ext cx="6872394" cy="737937"/>
          </a:xfrm>
        </p:spPr>
        <p:txBody>
          <a:bodyPr>
            <a:noAutofit/>
          </a:bodyPr>
          <a:lstStyle/>
          <a:p>
            <a:r>
              <a:rPr lang="it-IT" sz="5400" b="1"/>
              <a:t>USE-CASE DIAGRAM</a:t>
            </a:r>
          </a:p>
        </p:txBody>
      </p:sp>
      <p:pic>
        <p:nvPicPr>
          <p:cNvPr id="4" name="Segnaposto contenuto 3">
            <a:extLst>
              <a:ext uri="{FF2B5EF4-FFF2-40B4-BE49-F238E27FC236}">
                <a16:creationId xmlns:a16="http://schemas.microsoft.com/office/drawing/2014/main" id="{0125A8FF-8EC0-7348-3CDF-BA15919C27E9}"/>
              </a:ext>
            </a:extLst>
          </p:cNvPr>
          <p:cNvPicPr>
            <a:picLocks noGrp="1" noChangeAspect="1"/>
          </p:cNvPicPr>
          <p:nvPr>
            <p:ph idx="1"/>
          </p:nvPr>
        </p:nvPicPr>
        <p:blipFill>
          <a:blip r:embed="rId2"/>
          <a:stretch>
            <a:fillRect/>
          </a:stretch>
        </p:blipFill>
        <p:spPr>
          <a:xfrm>
            <a:off x="0" y="0"/>
            <a:ext cx="4212701" cy="1085182"/>
          </a:xfrm>
          <a:prstGeom prst="rect">
            <a:avLst/>
          </a:prstGeom>
        </p:spPr>
      </p:pic>
      <p:pic>
        <p:nvPicPr>
          <p:cNvPr id="5" name="Picture 4">
            <a:extLst>
              <a:ext uri="{FF2B5EF4-FFF2-40B4-BE49-F238E27FC236}">
                <a16:creationId xmlns:a16="http://schemas.microsoft.com/office/drawing/2014/main" id="{834FA96E-3E1A-F6FA-1BF8-FE86E2C69357}"/>
              </a:ext>
            </a:extLst>
          </p:cNvPr>
          <p:cNvPicPr>
            <a:picLocks noChangeAspect="1"/>
          </p:cNvPicPr>
          <p:nvPr/>
        </p:nvPicPr>
        <p:blipFill>
          <a:blip r:embed="rId3"/>
          <a:stretch>
            <a:fillRect/>
          </a:stretch>
        </p:blipFill>
        <p:spPr>
          <a:xfrm>
            <a:off x="1147762" y="1343596"/>
            <a:ext cx="9896475" cy="4829175"/>
          </a:xfrm>
          <a:prstGeom prst="rect">
            <a:avLst/>
          </a:prstGeom>
        </p:spPr>
      </p:pic>
    </p:spTree>
    <p:extLst>
      <p:ext uri="{BB962C8B-B14F-4D97-AF65-F5344CB8AC3E}">
        <p14:creationId xmlns:p14="http://schemas.microsoft.com/office/powerpoint/2010/main" val="194621012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60327" y="0"/>
            <a:ext cx="6228084" cy="1325563"/>
          </a:xfrm>
        </p:spPr>
        <p:txBody>
          <a:bodyPr>
            <a:noAutofit/>
          </a:bodyPr>
          <a:lstStyle/>
          <a:p>
            <a:r>
              <a:rPr lang="it-IT" sz="5400" b="1"/>
              <a:t>AU-2 EVENT LOGGING</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12" name="Picture 11">
            <a:extLst>
              <a:ext uri="{FF2B5EF4-FFF2-40B4-BE49-F238E27FC236}">
                <a16:creationId xmlns:a16="http://schemas.microsoft.com/office/drawing/2014/main" id="{0FD586ED-D098-A106-274E-AC42C447E177}"/>
              </a:ext>
            </a:extLst>
          </p:cNvPr>
          <p:cNvPicPr>
            <a:picLocks noChangeAspect="1"/>
          </p:cNvPicPr>
          <p:nvPr/>
        </p:nvPicPr>
        <p:blipFill>
          <a:blip r:embed="rId3"/>
          <a:stretch>
            <a:fillRect/>
          </a:stretch>
        </p:blipFill>
        <p:spPr>
          <a:xfrm>
            <a:off x="2106350" y="1231176"/>
            <a:ext cx="7522464" cy="2734581"/>
          </a:xfrm>
          <a:prstGeom prst="rect">
            <a:avLst/>
          </a:prstGeom>
        </p:spPr>
      </p:pic>
      <p:pic>
        <p:nvPicPr>
          <p:cNvPr id="16" name="Picture 15">
            <a:extLst>
              <a:ext uri="{FF2B5EF4-FFF2-40B4-BE49-F238E27FC236}">
                <a16:creationId xmlns:a16="http://schemas.microsoft.com/office/drawing/2014/main" id="{BC147A5F-A295-8C07-BBDA-F90EC7CA2CA3}"/>
              </a:ext>
            </a:extLst>
          </p:cNvPr>
          <p:cNvPicPr>
            <a:picLocks noChangeAspect="1"/>
          </p:cNvPicPr>
          <p:nvPr/>
        </p:nvPicPr>
        <p:blipFill>
          <a:blip r:embed="rId4"/>
          <a:srcRect b="42192"/>
          <a:stretch>
            <a:fillRect/>
          </a:stretch>
        </p:blipFill>
        <p:spPr>
          <a:xfrm>
            <a:off x="454648" y="4214495"/>
            <a:ext cx="5769368" cy="1929384"/>
          </a:xfrm>
          <a:prstGeom prst="rect">
            <a:avLst/>
          </a:prstGeom>
        </p:spPr>
      </p:pic>
      <p:pic>
        <p:nvPicPr>
          <p:cNvPr id="18" name="Picture 17">
            <a:extLst>
              <a:ext uri="{FF2B5EF4-FFF2-40B4-BE49-F238E27FC236}">
                <a16:creationId xmlns:a16="http://schemas.microsoft.com/office/drawing/2014/main" id="{CC22B573-5F22-3981-BFCF-0B3E20A912A0}"/>
              </a:ext>
            </a:extLst>
          </p:cNvPr>
          <p:cNvPicPr>
            <a:picLocks noChangeAspect="1"/>
          </p:cNvPicPr>
          <p:nvPr/>
        </p:nvPicPr>
        <p:blipFill>
          <a:blip r:embed="rId5"/>
          <a:stretch>
            <a:fillRect/>
          </a:stretch>
        </p:blipFill>
        <p:spPr>
          <a:xfrm>
            <a:off x="6804469" y="4683092"/>
            <a:ext cx="4753547" cy="1187262"/>
          </a:xfrm>
          <a:prstGeom prst="rect">
            <a:avLst/>
          </a:prstGeom>
        </p:spPr>
      </p:pic>
    </p:spTree>
    <p:extLst>
      <p:ext uri="{BB962C8B-B14F-4D97-AF65-F5344CB8AC3E}">
        <p14:creationId xmlns:p14="http://schemas.microsoft.com/office/powerpoint/2010/main" val="3044095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5" name="Picture 4">
            <a:extLst>
              <a:ext uri="{FF2B5EF4-FFF2-40B4-BE49-F238E27FC236}">
                <a16:creationId xmlns:a16="http://schemas.microsoft.com/office/drawing/2014/main" id="{CB2DF4B4-CB78-59FF-C498-37A1BF3D203F}"/>
              </a:ext>
            </a:extLst>
          </p:cNvPr>
          <p:cNvPicPr>
            <a:picLocks noChangeAspect="1"/>
          </p:cNvPicPr>
          <p:nvPr/>
        </p:nvPicPr>
        <p:blipFill>
          <a:blip r:embed="rId3"/>
          <a:stretch>
            <a:fillRect/>
          </a:stretch>
        </p:blipFill>
        <p:spPr>
          <a:xfrm>
            <a:off x="731885" y="2170363"/>
            <a:ext cx="10448544" cy="4427633"/>
          </a:xfrm>
          <a:prstGeom prst="rect">
            <a:avLst/>
          </a:prstGeom>
        </p:spPr>
      </p:pic>
      <p:sp>
        <p:nvSpPr>
          <p:cNvPr id="7" name="Titolo 1">
            <a:extLst>
              <a:ext uri="{FF2B5EF4-FFF2-40B4-BE49-F238E27FC236}">
                <a16:creationId xmlns:a16="http://schemas.microsoft.com/office/drawing/2014/main" id="{C9BAA5C6-5400-AF3A-F62E-F210720F2412}"/>
              </a:ext>
            </a:extLst>
          </p:cNvPr>
          <p:cNvSpPr txBox="1"/>
          <p:nvPr/>
        </p:nvSpPr>
        <p:spPr>
          <a:xfrm>
            <a:off x="4708001" y="0"/>
            <a:ext cx="6321949" cy="1325563"/>
          </a:xfrm>
          <a:prstGeom prst="rect">
            <a:avLst/>
          </a:prstGeom>
        </p:spPr>
        <p:txBody>
          <a:bodyPr vert="horz" lIns="91440" tIns="45720" rIns="91440" bIns="45720" rtlCol="0" anchor="ctr">
            <a:noAutofit/>
          </a:bodyPr>
          <a:lstStyle>
            <a:defPPr>
              <a:defRPr lang="it-IT"/>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5400" b="1"/>
              <a:t>AU-2 EVENT LOGGING (Keycloak)</a:t>
            </a:r>
          </a:p>
        </p:txBody>
      </p:sp>
    </p:spTree>
    <p:extLst>
      <p:ext uri="{BB962C8B-B14F-4D97-AF65-F5344CB8AC3E}">
        <p14:creationId xmlns:p14="http://schemas.microsoft.com/office/powerpoint/2010/main" val="268466021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708001" y="0"/>
            <a:ext cx="6321949" cy="1325563"/>
          </a:xfrm>
        </p:spPr>
        <p:txBody>
          <a:bodyPr>
            <a:noAutofit/>
          </a:bodyPr>
          <a:lstStyle/>
          <a:p>
            <a:r>
              <a:rPr lang="it-IT" sz="5400" b="1"/>
              <a:t>AU-2 EVENT LOGGING (Nginx ingress)</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6" name="Picture 5">
            <a:extLst>
              <a:ext uri="{FF2B5EF4-FFF2-40B4-BE49-F238E27FC236}">
                <a16:creationId xmlns:a16="http://schemas.microsoft.com/office/drawing/2014/main" id="{B2FDE62A-AB7F-8A10-5474-D68F361939CE}"/>
              </a:ext>
            </a:extLst>
          </p:cNvPr>
          <p:cNvPicPr>
            <a:picLocks noChangeAspect="1"/>
          </p:cNvPicPr>
          <p:nvPr/>
        </p:nvPicPr>
        <p:blipFill>
          <a:blip r:embed="rId3"/>
          <a:srcRect r="500"/>
          <a:stretch>
            <a:fillRect/>
          </a:stretch>
        </p:blipFill>
        <p:spPr>
          <a:xfrm>
            <a:off x="0" y="1937578"/>
            <a:ext cx="12131040" cy="4397115"/>
          </a:xfrm>
          <a:prstGeom prst="rect">
            <a:avLst/>
          </a:prstGeom>
        </p:spPr>
      </p:pic>
    </p:spTree>
    <p:extLst>
      <p:ext uri="{BB962C8B-B14F-4D97-AF65-F5344CB8AC3E}">
        <p14:creationId xmlns:p14="http://schemas.microsoft.com/office/powerpoint/2010/main" val="319331221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708002" y="0"/>
            <a:ext cx="5502798" cy="1325563"/>
          </a:xfrm>
        </p:spPr>
        <p:txBody>
          <a:bodyPr>
            <a:noAutofit/>
          </a:bodyPr>
          <a:lstStyle/>
          <a:p>
            <a:r>
              <a:rPr lang="it-IT" sz="5400" b="1"/>
              <a:t>AU-3 CONTENT OF AUDIT RECORDS</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533411"/>
            <a:ext cx="11843290" cy="4854053"/>
          </a:xfrm>
        </p:spPr>
        <p:txBody>
          <a:bodyPr>
            <a:normAutofit fontScale="92500" lnSpcReduction="20000"/>
          </a:bodyPr>
          <a:lstStyle/>
          <a:p>
            <a:pPr marL="0" indent="0" algn="just">
              <a:buNone/>
            </a:pPr>
            <a:r>
              <a:rPr lang="it-IT" sz="2600"/>
              <a:t>I record di auditing devono contenere le seguenti informazioni riguardanti:</a:t>
            </a:r>
          </a:p>
          <a:p>
            <a:pPr algn="just"/>
            <a:r>
              <a:rPr lang="it-IT" sz="2600"/>
              <a:t>la tipologia di evento che si è verificato;</a:t>
            </a:r>
          </a:p>
          <a:p>
            <a:pPr algn="just"/>
            <a:r>
              <a:rPr lang="it-IT" sz="2600"/>
              <a:t>data e ora in cui l’evento si è verificato;</a:t>
            </a:r>
          </a:p>
          <a:p>
            <a:pPr algn="just"/>
            <a:r>
              <a:rPr lang="it-IT" sz="2600"/>
              <a:t>componente all’interno del quale si è verificato l’evento;</a:t>
            </a:r>
          </a:p>
          <a:p>
            <a:pPr algn="just"/>
            <a:r>
              <a:rPr lang="it-IT" sz="2600"/>
              <a:t>funzione che lo ha generato;</a:t>
            </a:r>
          </a:p>
          <a:p>
            <a:pPr algn="just"/>
            <a:r>
              <a:rPr lang="it-IT" sz="2600"/>
              <a:t>conseguenze dell’evento;</a:t>
            </a:r>
          </a:p>
          <a:p>
            <a:pPr algn="just"/>
            <a:r>
              <a:rPr lang="it-IT" sz="2600"/>
              <a:t>identità dell’individuo associato all’account che ha dato luogo all’evento ed eventuali risorse coinvolte.</a:t>
            </a:r>
          </a:p>
          <a:p>
            <a:pPr marL="0" indent="0" algn="just">
              <a:buNone/>
            </a:pPr>
            <a:endParaRPr lang="it-IT" sz="2600" i="1"/>
          </a:p>
          <a:p>
            <a:pPr marL="0" indent="0" algn="just">
              <a:buNone/>
            </a:pPr>
            <a:r>
              <a:rPr lang="it-IT" sz="2600" b="1"/>
              <a:t>AU-3 (1) ADDITIONAL AUDIT INFORMATION</a:t>
            </a:r>
            <a:r>
              <a:rPr lang="it-IT" sz="2600"/>
              <a:t>: Includere nei file di log voci aggiuntive riguardanti informazioni utili per l’auditing, dipendenti dalla specifica applicazione realizzata.</a:t>
            </a:r>
            <a:endParaRPr lang="it-IT" sz="2600" i="1"/>
          </a:p>
          <a:p>
            <a:pPr marL="0" indent="0" algn="just">
              <a:buNone/>
            </a:pPr>
            <a:r>
              <a:rPr lang="it-IT" sz="2600" i="1"/>
              <a:t>Implementazione: </a:t>
            </a:r>
            <a:r>
              <a:rPr lang="it-IT" sz="2600"/>
              <a:t>Ogni microservizio raccoglie i log con un proprio formato, ognuno dei quali rispetta queste specifiche. </a:t>
            </a:r>
          </a:p>
          <a:p>
            <a:pPr marL="0" indent="0" algn="just">
              <a:buNone/>
            </a:pPr>
            <a:endParaRPr lang="it-IT" sz="2000" i="1"/>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1581235423"/>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708001" y="0"/>
            <a:ext cx="5959999" cy="1325563"/>
          </a:xfrm>
        </p:spPr>
        <p:txBody>
          <a:bodyPr>
            <a:noAutofit/>
          </a:bodyPr>
          <a:lstStyle/>
          <a:p>
            <a:r>
              <a:rPr lang="it-IT" sz="5400" b="1"/>
              <a:t>AU-4 AUDIT LOG STORAGE CAPACITY</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584644"/>
            <a:ext cx="11843290" cy="2865270"/>
          </a:xfrm>
        </p:spPr>
        <p:txBody>
          <a:bodyPr>
            <a:normAutofit/>
          </a:bodyPr>
          <a:lstStyle/>
          <a:p>
            <a:pPr marL="0" indent="0" algn="just">
              <a:buNone/>
            </a:pPr>
            <a:r>
              <a:rPr lang="it-IT" sz="1800"/>
              <a:t>Allocare spazio sufficiente sul disco per il logging in modo da ridurre la possibilità di esaurimento dello spazio a disposizione per la memorizzazione di nuove entry, con conseguente perdita di informazioni che potrebbero rivelarsi rilevanti.</a:t>
            </a:r>
          </a:p>
          <a:p>
            <a:pPr marL="0" indent="0" algn="just">
              <a:buNone/>
            </a:pPr>
            <a:r>
              <a:rPr lang="it-IT" sz="1800" i="1"/>
              <a:t>Implementazione</a:t>
            </a:r>
            <a:r>
              <a:rPr lang="it-IT" sz="1800"/>
              <a:t>: È stata allocata una quantità di storage sufficiente a quanto specificato nei parametri di massima dimensione del log. Tutte le entry di log vengono memorizzate su file appositi consultabili successivamente.</a:t>
            </a:r>
          </a:p>
          <a:p>
            <a:pPr marL="0" indent="0" algn="just">
              <a:buNone/>
            </a:pPr>
            <a:r>
              <a:rPr lang="it-IT" sz="1800" b="1"/>
              <a:t>AU-4 (1) TRANSFER TO ALTERNATE STORAGE</a:t>
            </a:r>
            <a:r>
              <a:rPr lang="it-IT" sz="1800"/>
              <a:t>: Trasferire i log di sistema, con una certa frequenza, verso un diverso sistema, componente di sistema o dispositivo che non sia il sistema o il componente di sistema che sta effettuando il logging.</a:t>
            </a:r>
          </a:p>
          <a:p>
            <a:pPr marL="0" indent="0" algn="just">
              <a:buNone/>
            </a:pPr>
            <a:r>
              <a:rPr lang="it-IT" sz="1800" i="1"/>
              <a:t>Implementazione</a:t>
            </a:r>
            <a:r>
              <a:rPr lang="it-IT" sz="1800"/>
              <a:t>: Le entry dei log dei vari microservizi sono raccolte e catalogate, oltre che nei pods in esecuzione, anche all’interno di PersistentVolumeClaims, definiti nello stesso cluster Kubernetes, i quali garantiscono la persistenza dello stato, in caso ad esempio di fallimento e riavvio di un pod.</a:t>
            </a:r>
            <a:endParaRPr lang="it-IT" sz="160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6" name="Picture 5">
            <a:extLst>
              <a:ext uri="{FF2B5EF4-FFF2-40B4-BE49-F238E27FC236}">
                <a16:creationId xmlns:a16="http://schemas.microsoft.com/office/drawing/2014/main" id="{18CC5692-3251-2600-A034-DC2D9A8E92D0}"/>
              </a:ext>
            </a:extLst>
          </p:cNvPr>
          <p:cNvPicPr>
            <a:picLocks noChangeAspect="1"/>
          </p:cNvPicPr>
          <p:nvPr/>
        </p:nvPicPr>
        <p:blipFill>
          <a:blip r:embed="rId3"/>
          <a:srcRect r="6888"/>
          <a:stretch>
            <a:fillRect/>
          </a:stretch>
        </p:blipFill>
        <p:spPr>
          <a:xfrm>
            <a:off x="0" y="4591050"/>
            <a:ext cx="8290842" cy="1653725"/>
          </a:xfrm>
          <a:prstGeom prst="rect">
            <a:avLst/>
          </a:prstGeom>
        </p:spPr>
      </p:pic>
      <p:pic>
        <p:nvPicPr>
          <p:cNvPr id="7" name="Immagine 6">
            <a:extLst>
              <a:ext uri="{FF2B5EF4-FFF2-40B4-BE49-F238E27FC236}">
                <a16:creationId xmlns:a16="http://schemas.microsoft.com/office/drawing/2014/main" id="{8133B011-F521-80F3-041F-B3F8A6B5FC11}"/>
              </a:ext>
            </a:extLst>
          </p:cNvPr>
          <p:cNvPicPr>
            <a:picLocks noChangeAspect="1"/>
          </p:cNvPicPr>
          <p:nvPr/>
        </p:nvPicPr>
        <p:blipFill>
          <a:blip r:embed="rId4"/>
          <a:stretch>
            <a:fillRect/>
          </a:stretch>
        </p:blipFill>
        <p:spPr>
          <a:xfrm>
            <a:off x="8290842" y="4225876"/>
            <a:ext cx="3834483" cy="2160036"/>
          </a:xfrm>
          <a:prstGeom prst="rect">
            <a:avLst/>
          </a:prstGeom>
        </p:spPr>
      </p:pic>
    </p:spTree>
    <p:extLst>
      <p:ext uri="{BB962C8B-B14F-4D97-AF65-F5344CB8AC3E}">
        <p14:creationId xmlns:p14="http://schemas.microsoft.com/office/powerpoint/2010/main" val="291619721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422400"/>
            <a:ext cx="8680339" cy="1325563"/>
          </a:xfrm>
        </p:spPr>
        <p:txBody>
          <a:bodyPr>
            <a:noAutofit/>
          </a:bodyPr>
          <a:lstStyle/>
          <a:p>
            <a:r>
              <a:rPr lang="it-IT" sz="5400" b="1"/>
              <a:t>AU-7 AUDIT RECORD REDUCTION AND REPORT GENERATION</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2649503"/>
            <a:ext cx="11843290" cy="2943577"/>
          </a:xfrm>
        </p:spPr>
        <p:txBody>
          <a:bodyPr>
            <a:normAutofit fontScale="92500" lnSpcReduction="10000"/>
          </a:bodyPr>
          <a:lstStyle/>
          <a:p>
            <a:pPr marL="0" indent="0" algn="just">
              <a:buNone/>
            </a:pPr>
            <a:r>
              <a:rPr lang="it-IT" sz="2400"/>
              <a:t>Generare report di auditing che supportino revisione, analisi on-demand e investigazioni a posteriori di fallimenti e incidenti e non alterino il contenuto originale o l’ordine temporale dei record di logging.</a:t>
            </a:r>
          </a:p>
          <a:p>
            <a:pPr marL="0" indent="0" algn="just">
              <a:buNone/>
            </a:pPr>
            <a:endParaRPr lang="it-IT" sz="2400"/>
          </a:p>
          <a:p>
            <a:pPr marL="0" indent="0" algn="just">
              <a:buNone/>
            </a:pPr>
            <a:r>
              <a:rPr lang="it-IT" sz="2400" b="1"/>
              <a:t>AU-7 (1) AUTOMATIC PROCESSING</a:t>
            </a:r>
            <a:r>
              <a:rPr lang="it-IT" sz="2400"/>
              <a:t>: Fornire e implementare funzionalità per processare, ordinare e ricercare record di auditing per eventi di interesse.</a:t>
            </a:r>
          </a:p>
          <a:p>
            <a:pPr marL="0" indent="0" algn="just">
              <a:buNone/>
            </a:pPr>
            <a:endParaRPr lang="it-IT" sz="2400" i="1"/>
          </a:p>
          <a:p>
            <a:pPr marL="0" indent="0" algn="just">
              <a:buNone/>
            </a:pPr>
            <a:r>
              <a:rPr lang="it-IT" sz="2400" i="1"/>
              <a:t>Implementazione: </a:t>
            </a:r>
            <a:r>
              <a:rPr lang="it-IT" sz="2400" err="1"/>
              <a:t>Kubernetes processa i log e li ordina. Inoltre, tramite l’interfaccia di GCP è possibile ricercare i record, applicando eventuali filtri alla ricerca. </a:t>
            </a:r>
          </a:p>
          <a:p>
            <a:pPr marL="0" indent="0">
              <a:buNone/>
            </a:pPr>
            <a:endParaRPr lang="it-IT" sz="200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264907150"/>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422400"/>
            <a:ext cx="8680339" cy="1325563"/>
          </a:xfrm>
        </p:spPr>
        <p:txBody>
          <a:bodyPr>
            <a:noAutofit/>
          </a:bodyPr>
          <a:lstStyle/>
          <a:p>
            <a:r>
              <a:rPr lang="it-IT" sz="5400" b="1"/>
              <a:t>AU-7 AUDIT RECORD REDUCTION AND REPORT GENERATION</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9" name="Picture 8">
            <a:extLst>
              <a:ext uri="{FF2B5EF4-FFF2-40B4-BE49-F238E27FC236}">
                <a16:creationId xmlns:a16="http://schemas.microsoft.com/office/drawing/2014/main" id="{52D8FAD2-BEA0-CF62-753E-E60AF669655A}"/>
              </a:ext>
            </a:extLst>
          </p:cNvPr>
          <p:cNvPicPr>
            <a:picLocks noChangeAspect="1"/>
          </p:cNvPicPr>
          <p:nvPr/>
        </p:nvPicPr>
        <p:blipFill>
          <a:blip r:embed="rId3"/>
          <a:stretch>
            <a:fillRect/>
          </a:stretch>
        </p:blipFill>
        <p:spPr>
          <a:xfrm>
            <a:off x="0" y="2245198"/>
            <a:ext cx="12192000" cy="3477500"/>
          </a:xfrm>
          <a:prstGeom prst="rect">
            <a:avLst/>
          </a:prstGeom>
        </p:spPr>
      </p:pic>
    </p:spTree>
    <p:extLst>
      <p:ext uri="{BB962C8B-B14F-4D97-AF65-F5344CB8AC3E}">
        <p14:creationId xmlns:p14="http://schemas.microsoft.com/office/powerpoint/2010/main" val="2269636041"/>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708001" y="0"/>
            <a:ext cx="5217049" cy="1325563"/>
          </a:xfrm>
        </p:spPr>
        <p:txBody>
          <a:bodyPr>
            <a:noAutofit/>
          </a:bodyPr>
          <a:lstStyle/>
          <a:p>
            <a:r>
              <a:rPr lang="it-IT" sz="5400" b="1"/>
              <a:t>AU-8 TIME STAMP</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957211"/>
            <a:ext cx="11843290" cy="2500489"/>
          </a:xfrm>
        </p:spPr>
        <p:txBody>
          <a:bodyPr>
            <a:normAutofit/>
          </a:bodyPr>
          <a:lstStyle/>
          <a:p>
            <a:pPr marL="0" indent="0" algn="just">
              <a:buNone/>
            </a:pPr>
            <a:r>
              <a:rPr lang="it-IT" sz="2400"/>
              <a:t>Utilizzare il clock interno del sistema per generare i timestamp dei record di log. I timestamp dei record devono avere un offset fisso rispetto al valore di riferimento Coordinate Universal Time (UTC), altrimenti devono includere l’offset rispetto a quest’ultimo come parte del campo timestamp.</a:t>
            </a:r>
          </a:p>
          <a:p>
            <a:pPr marL="0" indent="0">
              <a:buNone/>
            </a:pPr>
            <a:r>
              <a:rPr lang="it-IT" sz="2400" i="1"/>
              <a:t>Implementazione: </a:t>
            </a:r>
            <a:r>
              <a:rPr lang="it-IT" sz="2400"/>
              <a:t>I log generati sono basati sullo stesso timestamp, generato a partire dal clock interno del sistema fissato su UTC.</a:t>
            </a:r>
          </a:p>
          <a:p>
            <a:pPr marL="0" indent="0">
              <a:buNone/>
            </a:pPr>
            <a:endParaRPr lang="it-IT" sz="2000">
              <a:latin typeface="Avenir Next LT Pro" panose="020B0504020202020204" pitchFamily="34" charset="77"/>
              <a:cs typeface="Calibri" panose="020F0502020204030204" pitchFamily="34" charset="0"/>
            </a:endParaRPr>
          </a:p>
          <a:p>
            <a:pPr marL="0" indent="0">
              <a:buNone/>
            </a:pPr>
            <a:endParaRPr lang="it-IT" sz="200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
        <p:nvSpPr>
          <p:cNvPr id="7" name="CasellaDiTesto 6">
            <a:extLst>
              <a:ext uri="{FF2B5EF4-FFF2-40B4-BE49-F238E27FC236}">
                <a16:creationId xmlns:a16="http://schemas.microsoft.com/office/drawing/2014/main" id="{C590D85C-631D-BF5A-E6C6-DF26F73847BE}"/>
              </a:ext>
            </a:extLst>
          </p:cNvPr>
          <p:cNvSpPr txBox="1"/>
          <p:nvPr/>
        </p:nvSpPr>
        <p:spPr>
          <a:xfrm>
            <a:off x="3298301" y="6290530"/>
            <a:ext cx="4997974" cy="307777"/>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400"/>
              <a:t>Esempio logs di video-manager filrati per WARN, ERROR o FATAL</a:t>
            </a:r>
          </a:p>
        </p:txBody>
      </p:sp>
      <p:pic>
        <p:nvPicPr>
          <p:cNvPr id="9" name="Immagine 8">
            <a:extLst>
              <a:ext uri="{FF2B5EF4-FFF2-40B4-BE49-F238E27FC236}">
                <a16:creationId xmlns:a16="http://schemas.microsoft.com/office/drawing/2014/main" id="{6D664F3B-B709-D036-FBF2-6FCA309EC1A2}"/>
              </a:ext>
            </a:extLst>
          </p:cNvPr>
          <p:cNvPicPr>
            <a:picLocks noChangeAspect="1"/>
          </p:cNvPicPr>
          <p:nvPr/>
        </p:nvPicPr>
        <p:blipFill>
          <a:blip r:embed="rId3"/>
          <a:stretch>
            <a:fillRect/>
          </a:stretch>
        </p:blipFill>
        <p:spPr>
          <a:xfrm>
            <a:off x="1485287" y="4306144"/>
            <a:ext cx="8241460" cy="1984386"/>
          </a:xfrm>
          <a:prstGeom prst="rect">
            <a:avLst/>
          </a:prstGeom>
        </p:spPr>
      </p:pic>
    </p:spTree>
    <p:extLst>
      <p:ext uri="{BB962C8B-B14F-4D97-AF65-F5344CB8AC3E}">
        <p14:creationId xmlns:p14="http://schemas.microsoft.com/office/powerpoint/2010/main" val="2632082864"/>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708002" y="0"/>
            <a:ext cx="6274324" cy="1325563"/>
          </a:xfrm>
        </p:spPr>
        <p:txBody>
          <a:bodyPr>
            <a:noAutofit/>
          </a:bodyPr>
          <a:lstStyle/>
          <a:p>
            <a:r>
              <a:rPr lang="it-IT" sz="5400" b="1"/>
              <a:t>AU-9 PROTECTION OF AUDIT INFORMATION </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2405663"/>
            <a:ext cx="11843290" cy="2943577"/>
          </a:xfrm>
        </p:spPr>
        <p:txBody>
          <a:bodyPr>
            <a:normAutofit fontScale="92500" lnSpcReduction="10000"/>
          </a:bodyPr>
          <a:lstStyle/>
          <a:p>
            <a:pPr marL="0" indent="0" algn="just">
              <a:buNone/>
            </a:pPr>
            <a:r>
              <a:rPr lang="it-IT" sz="2400" dirty="0"/>
              <a:t>L’obiettivo di questo controllo è di garantire che i log di sistema siano gestiti in modo corretto e protetto da attacchi o manipolazioni non autorizzate. In questo modo, è possibile individuare tempestivamente eventuali attività anomale o non autorizzate e proteggere le informazioni sensibili contro possibili minacce alla sicurezza.</a:t>
            </a:r>
          </a:p>
          <a:p>
            <a:pPr marL="0" indent="0" algn="just">
              <a:buNone/>
            </a:pPr>
            <a:r>
              <a:rPr lang="it-IT" sz="2400" b="1" dirty="0"/>
              <a:t>AU-9 (4) ACCESS BY SUBSET OF PRIVILEGED USERS</a:t>
            </a:r>
            <a:r>
              <a:rPr lang="it-IT" sz="2400" dirty="0"/>
              <a:t>: Autorizzare accesso alla gestione delle funzionalità di </a:t>
            </a:r>
            <a:r>
              <a:rPr lang="it-IT" sz="2400" dirty="0" err="1"/>
              <a:t>logging</a:t>
            </a:r>
            <a:r>
              <a:rPr lang="it-IT" sz="2400" dirty="0"/>
              <a:t> solo a utenti privilegiati.</a:t>
            </a:r>
          </a:p>
          <a:p>
            <a:pPr marL="0" indent="0" algn="just">
              <a:buNone/>
            </a:pPr>
            <a:r>
              <a:rPr lang="it-IT" sz="2400" i="1" dirty="0"/>
              <a:t>Implementazione: </a:t>
            </a:r>
            <a:r>
              <a:rPr lang="it-IT" sz="2400" dirty="0"/>
              <a:t>Lo strumento di gestione dei log di </a:t>
            </a:r>
            <a:r>
              <a:rPr lang="it-IT" sz="2400" dirty="0" err="1"/>
              <a:t>Kubernetes</a:t>
            </a:r>
            <a:r>
              <a:rPr lang="it-IT" sz="2400" dirty="0"/>
              <a:t> è accessibile soltanto dalla console di gestione dell’infrastruttura cloud e dunque solo dagli sviluppatori del sistema. Inoltre, avendo salvato i logs nei PVC di </a:t>
            </a:r>
            <a:r>
              <a:rPr lang="it-IT" sz="2400" dirty="0" err="1"/>
              <a:t>Kubernetes</a:t>
            </a:r>
            <a:r>
              <a:rPr lang="it-IT" sz="2400" dirty="0"/>
              <a:t>, ci avvaliamo della crittografia garantendo la confidenzialità dei dati.</a:t>
            </a:r>
          </a:p>
          <a:p>
            <a:pPr marL="0" indent="0">
              <a:buNone/>
            </a:pPr>
            <a:endParaRPr lang="it-IT" sz="2000" dirty="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262512892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495800" y="0"/>
            <a:ext cx="8397240" cy="1325563"/>
          </a:xfrm>
        </p:spPr>
        <p:txBody>
          <a:bodyPr>
            <a:noAutofit/>
          </a:bodyPr>
          <a:lstStyle/>
          <a:p>
            <a:r>
              <a:rPr lang="it-IT" sz="4000" b="1"/>
              <a:t>AU-11 AUDIT RECORD RETENTION</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234088"/>
            <a:ext cx="11843290" cy="2299687"/>
          </a:xfrm>
        </p:spPr>
        <p:txBody>
          <a:bodyPr>
            <a:normAutofit/>
          </a:bodyPr>
          <a:lstStyle/>
          <a:p>
            <a:pPr marL="0" indent="0" algn="just">
              <a:buNone/>
            </a:pPr>
            <a:r>
              <a:rPr lang="it-IT" sz="2400"/>
              <a:t>Il controllo AU-11 del NIST richiede la definizione di politiche e procedure di monitoraggio continuo dei log di sistema e di sicurezza, al fine di identificare tempestivamente eventuali minacce alla sicurezza, migliorando così la sicurezza delle informazioni sensibili.</a:t>
            </a:r>
          </a:p>
          <a:p>
            <a:pPr marL="0" indent="0" algn="just">
              <a:buNone/>
            </a:pPr>
            <a:r>
              <a:rPr lang="it-IT" sz="2400" i="1"/>
              <a:t>Implementazione:</a:t>
            </a:r>
            <a:r>
              <a:rPr lang="it-IT" sz="2400"/>
              <a:t> Questo controllo prevede la stessa soluzione implementata per il controllo AU-4, visualizzando i log a seguito di un filtraggio per WARN, ERROR o FATAL.</a:t>
            </a:r>
          </a:p>
          <a:p>
            <a:pPr marL="0" indent="0">
              <a:buNone/>
            </a:pPr>
            <a:endParaRPr lang="it-IT" sz="200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
        <p:nvSpPr>
          <p:cNvPr id="5" name="Titolo 1">
            <a:extLst>
              <a:ext uri="{FF2B5EF4-FFF2-40B4-BE49-F238E27FC236}">
                <a16:creationId xmlns:a16="http://schemas.microsoft.com/office/drawing/2014/main" id="{942FDDC2-4A72-FB51-C377-89DBE0D41A0E}"/>
              </a:ext>
            </a:extLst>
          </p:cNvPr>
          <p:cNvSpPr txBox="1"/>
          <p:nvPr/>
        </p:nvSpPr>
        <p:spPr>
          <a:xfrm>
            <a:off x="4495800" y="3019899"/>
            <a:ext cx="8397240" cy="1325563"/>
          </a:xfrm>
          <a:prstGeom prst="rect">
            <a:avLst/>
          </a:prstGeom>
        </p:spPr>
        <p:txBody>
          <a:bodyPr vert="horz" lIns="91440" tIns="45720" rIns="91440" bIns="45720" rtlCol="0" anchor="ctr">
            <a:noAutofit/>
          </a:bodyPr>
          <a:lstStyle>
            <a:defPPr>
              <a:defRPr lang="it-IT"/>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4000" b="1"/>
              <a:t>AU-12 AUDIT RECORD GENERATION</a:t>
            </a:r>
          </a:p>
        </p:txBody>
      </p:sp>
      <p:sp>
        <p:nvSpPr>
          <p:cNvPr id="6" name="Segnaposto contenuto 2">
            <a:extLst>
              <a:ext uri="{FF2B5EF4-FFF2-40B4-BE49-F238E27FC236}">
                <a16:creationId xmlns:a16="http://schemas.microsoft.com/office/drawing/2014/main" id="{0C180153-8513-6278-068F-1E68D180AAF8}"/>
              </a:ext>
            </a:extLst>
          </p:cNvPr>
          <p:cNvSpPr txBox="1"/>
          <p:nvPr/>
        </p:nvSpPr>
        <p:spPr>
          <a:xfrm>
            <a:off x="174355" y="4263039"/>
            <a:ext cx="11843290" cy="1947262"/>
          </a:xfrm>
          <a:prstGeom prst="rect">
            <a:avLst/>
          </a:prstGeom>
        </p:spPr>
        <p:txBody>
          <a:bodyPr vert="horz" lIns="91440" tIns="45720" rIns="91440" bIns="45720" rtlCol="0">
            <a:normAutofit/>
          </a:bodyPr>
          <a:lstStyle>
            <a:defPPr>
              <a:defRPr lang="it-IT"/>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lgn="just">
              <a:buFont typeface="Arial" pitchFamily="34" charset="0"/>
              <a:buNone/>
            </a:pPr>
            <a:r>
              <a:rPr lang="it-IT" sz="2400"/>
              <a:t>Questo controllo deve fornire funzionalità di generazione di record di auditing per gli eventi definiti in AU-2 su determinati componenti.</a:t>
            </a:r>
          </a:p>
          <a:p>
            <a:pPr marL="0" indent="0" algn="just">
              <a:buFont typeface="Arial" pitchFamily="34" charset="0"/>
              <a:buNone/>
            </a:pPr>
            <a:r>
              <a:rPr lang="it-IT" sz="2400" i="1"/>
              <a:t>Implementazione</a:t>
            </a:r>
            <a:r>
              <a:rPr lang="it-IT" sz="2400"/>
              <a:t>: Questo controllo prevede la stessa soluzione implementata per il controllo AU-2.</a:t>
            </a:r>
          </a:p>
          <a:p>
            <a:pPr marL="0" indent="0">
              <a:buFont typeface="Arial" pitchFamily="34" charset="0"/>
              <a:buNone/>
            </a:pPr>
            <a:endParaRPr lang="it-IT" sz="2000"/>
          </a:p>
        </p:txBody>
      </p:sp>
    </p:spTree>
    <p:extLst>
      <p:ext uri="{BB962C8B-B14F-4D97-AF65-F5344CB8AC3E}">
        <p14:creationId xmlns:p14="http://schemas.microsoft.com/office/powerpoint/2010/main" val="391294726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80792F-16DE-9E4E-3487-81FCBF7BC702}"/>
              </a:ext>
            </a:extLst>
          </p:cNvPr>
          <p:cNvSpPr>
            <a:spLocks noGrp="1"/>
          </p:cNvSpPr>
          <p:nvPr>
            <p:ph type="title"/>
          </p:nvPr>
        </p:nvSpPr>
        <p:spPr>
          <a:xfrm>
            <a:off x="4212701" y="0"/>
            <a:ext cx="6872394" cy="753979"/>
          </a:xfrm>
        </p:spPr>
        <p:txBody>
          <a:bodyPr>
            <a:noAutofit/>
          </a:bodyPr>
          <a:lstStyle/>
          <a:p>
            <a:r>
              <a:rPr lang="it-IT" sz="5400" b="1" dirty="0"/>
              <a:t>DEPLOYMENT DIAGRAM </a:t>
            </a:r>
          </a:p>
        </p:txBody>
      </p:sp>
      <p:pic>
        <p:nvPicPr>
          <p:cNvPr id="4" name="Segnaposto contenuto 3">
            <a:extLst>
              <a:ext uri="{FF2B5EF4-FFF2-40B4-BE49-F238E27FC236}">
                <a16:creationId xmlns:a16="http://schemas.microsoft.com/office/drawing/2014/main" id="{0125A8FF-8EC0-7348-3CDF-BA15919C27E9}"/>
              </a:ext>
            </a:extLst>
          </p:cNvPr>
          <p:cNvPicPr>
            <a:picLocks noGrp="1" noChangeAspect="1"/>
          </p:cNvPicPr>
          <p:nvPr>
            <p:ph idx="1"/>
          </p:nvPr>
        </p:nvPicPr>
        <p:blipFill>
          <a:blip r:embed="rId2"/>
          <a:stretch>
            <a:fillRect/>
          </a:stretch>
        </p:blipFill>
        <p:spPr>
          <a:xfrm>
            <a:off x="0" y="0"/>
            <a:ext cx="4212701" cy="1085182"/>
          </a:xfrm>
          <a:prstGeom prst="rect">
            <a:avLst/>
          </a:prstGeom>
        </p:spPr>
      </p:pic>
      <p:pic>
        <p:nvPicPr>
          <p:cNvPr id="6" name="Immagine 5">
            <a:extLst>
              <a:ext uri="{FF2B5EF4-FFF2-40B4-BE49-F238E27FC236}">
                <a16:creationId xmlns:a16="http://schemas.microsoft.com/office/drawing/2014/main" id="{951CF0C5-B8C0-B6B1-987C-7C21D21F20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254" y="1495101"/>
            <a:ext cx="12117491" cy="4789063"/>
          </a:xfrm>
          <a:prstGeom prst="rect">
            <a:avLst/>
          </a:prstGeom>
        </p:spPr>
      </p:pic>
    </p:spTree>
    <p:extLst>
      <p:ext uri="{BB962C8B-B14F-4D97-AF65-F5344CB8AC3E}">
        <p14:creationId xmlns:p14="http://schemas.microsoft.com/office/powerpoint/2010/main" val="2997872317"/>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78B1DC-E745-2045-399B-EA2E4F5F2814}"/>
              </a:ext>
            </a:extLst>
          </p:cNvPr>
          <p:cNvSpPr>
            <a:spLocks noGrp="1"/>
          </p:cNvSpPr>
          <p:nvPr>
            <p:ph type="title"/>
          </p:nvPr>
        </p:nvSpPr>
        <p:spPr>
          <a:xfrm>
            <a:off x="4336526" y="0"/>
            <a:ext cx="7017274" cy="1325563"/>
          </a:xfrm>
        </p:spPr>
        <p:txBody>
          <a:bodyPr>
            <a:noAutofit/>
          </a:bodyPr>
          <a:lstStyle/>
          <a:p>
            <a:r>
              <a:rPr lang="it-IT" sz="5400" b="1"/>
              <a:t>CONTROLLI HIGH-LEVEL</a:t>
            </a:r>
          </a:p>
        </p:txBody>
      </p:sp>
      <p:sp>
        <p:nvSpPr>
          <p:cNvPr id="3" name="Segnaposto contenuto 2">
            <a:extLst>
              <a:ext uri="{FF2B5EF4-FFF2-40B4-BE49-F238E27FC236}">
                <a16:creationId xmlns:a16="http://schemas.microsoft.com/office/drawing/2014/main" id="{753FA3E9-412F-E8CC-B1F5-AB91CE984E88}"/>
              </a:ext>
            </a:extLst>
          </p:cNvPr>
          <p:cNvSpPr>
            <a:spLocks noGrp="1"/>
          </p:cNvSpPr>
          <p:nvPr>
            <p:ph idx="1"/>
          </p:nvPr>
        </p:nvSpPr>
        <p:spPr>
          <a:xfrm>
            <a:off x="218732" y="1707949"/>
            <a:ext cx="11754535" cy="4618206"/>
          </a:xfrm>
        </p:spPr>
        <p:txBody>
          <a:bodyPr>
            <a:normAutofit/>
          </a:bodyPr>
          <a:lstStyle/>
          <a:p>
            <a:pPr marL="0" indent="0" algn="just">
              <a:buNone/>
            </a:pPr>
            <a:r>
              <a:rPr lang="it-IT" sz="2400" b="1"/>
              <a:t>AU-5 (1) STORAGE CAPACITY WARNING: </a:t>
            </a:r>
            <a:r>
              <a:rPr lang="it-IT" sz="2400"/>
              <a:t>Fornire un warning al personale di competenza quando il volume dello spazio di archiviazione destinato ai record di log raggiunge una certa percentuale del massimo consentito. </a:t>
            </a:r>
          </a:p>
          <a:p>
            <a:pPr marL="0" indent="0" algn="just">
              <a:buNone/>
            </a:pPr>
            <a:r>
              <a:rPr lang="it-IT" sz="2400" b="1"/>
              <a:t>AU-5 (2) REAL TIME ALERTS: </a:t>
            </a:r>
            <a:r>
              <a:rPr lang="it-IT" sz="2400"/>
              <a:t>Fornire un alert al personale di competenza quando si verificano determinati eventi di fallimento</a:t>
            </a:r>
            <a:endParaRPr lang="it-IT" sz="2400" b="1"/>
          </a:p>
          <a:p>
            <a:pPr marL="0" indent="0" algn="just">
              <a:buNone/>
            </a:pPr>
            <a:r>
              <a:rPr lang="it-IT" sz="2400" b="1"/>
              <a:t>AU-6 (5) INTEGRATED ANALYSIS OF AUDIT RECORDS: </a:t>
            </a:r>
            <a:r>
              <a:rPr lang="it-IT" sz="2400"/>
              <a:t>Integrare analisi dei record di log con le analisi su informazioni su scanning di vulnerability, dati di performance e informazioni di monitoraggio del sistema per incrementare l’abilità di identificare attività inusuali o inappropriate.</a:t>
            </a:r>
            <a:endParaRPr lang="it-IT" sz="2400" b="1"/>
          </a:p>
          <a:p>
            <a:pPr marL="0" indent="0" algn="just">
              <a:buNone/>
            </a:pPr>
            <a:r>
              <a:rPr lang="it-IT" sz="2400" b="1"/>
              <a:t>AU-6 (6) CORRELATION WITH PHYSICAL MONITORING: </a:t>
            </a:r>
            <a:r>
              <a:rPr lang="it-IT" sz="2400"/>
              <a:t> Correlare le informazioni dei record di log con le informazioni ottenute dal monitoraggio fisico per incrementare l’abilità di identificare attività malevola, inusuale, inappropriata o sospetta</a:t>
            </a:r>
            <a:r>
              <a:rPr lang="it-IT" sz="2400" i="1"/>
              <a:t>.</a:t>
            </a:r>
            <a:endParaRPr lang="it-IT" sz="2400" b="1"/>
          </a:p>
          <a:p>
            <a:pPr marL="0" indent="0" algn="just">
              <a:buNone/>
            </a:pPr>
            <a:endParaRPr lang="it-IT" sz="1800"/>
          </a:p>
        </p:txBody>
      </p:sp>
      <p:pic>
        <p:nvPicPr>
          <p:cNvPr id="4" name="Immagine 3">
            <a:extLst>
              <a:ext uri="{FF2B5EF4-FFF2-40B4-BE49-F238E27FC236}">
                <a16:creationId xmlns:a16="http://schemas.microsoft.com/office/drawing/2014/main" id="{A5781939-3506-450A-A672-3E5DAFDE7F02}"/>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1169880574"/>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336526" y="0"/>
            <a:ext cx="6874399" cy="1325563"/>
          </a:xfrm>
        </p:spPr>
        <p:txBody>
          <a:bodyPr>
            <a:noAutofit/>
          </a:bodyPr>
          <a:lstStyle/>
          <a:p>
            <a:r>
              <a:rPr lang="it-IT" sz="5400" b="1"/>
              <a:t>CONTROLLI HIGH-LEVEL</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554530"/>
            <a:ext cx="11843290" cy="5303470"/>
          </a:xfrm>
        </p:spPr>
        <p:txBody>
          <a:bodyPr>
            <a:normAutofit lnSpcReduction="10000"/>
          </a:bodyPr>
          <a:lstStyle/>
          <a:p>
            <a:pPr marL="0" indent="0" algn="just">
              <a:buNone/>
            </a:pPr>
            <a:r>
              <a:rPr lang="it-IT" sz="2400" b="1"/>
              <a:t>AU-9 (2) STORE AND SEPARATE PHYSICAL SYSTEM OR COMPONENTS:</a:t>
            </a:r>
            <a:r>
              <a:rPr lang="it-IT" sz="2400"/>
              <a:t> Memorizzare i record di log con una data frequenza in una repository che fa parte di un sistema fisico o un componente di sistema differente dal sistema o il componente a cui il record si riferisce. </a:t>
            </a:r>
          </a:p>
          <a:p>
            <a:pPr marL="0" indent="0" algn="just">
              <a:buNone/>
            </a:pPr>
            <a:r>
              <a:rPr lang="it-IT" sz="2400" b="1"/>
              <a:t>AU-9 (3) CRYPTOGRAPHIC PROTECTION: </a:t>
            </a:r>
            <a:r>
              <a:rPr lang="it-IT" sz="2400"/>
              <a:t>Implementare meccanismi crittografici per proteggere l’integrità delle informazioni di auditing e dei tool di auditing.</a:t>
            </a:r>
          </a:p>
          <a:p>
            <a:pPr marL="0" indent="0" algn="just">
              <a:buNone/>
            </a:pPr>
            <a:r>
              <a:rPr lang="it-IT" sz="2400" b="1"/>
              <a:t>AU-10 NON-REPUDATION:</a:t>
            </a:r>
            <a:r>
              <a:rPr lang="it-IT" sz="2400"/>
              <a:t> Fornire prove inconfutabili che un individuo abbia eseguito azioni coperte da policy di non ripudio.</a:t>
            </a:r>
          </a:p>
          <a:p>
            <a:pPr marL="0" indent="0" algn="just">
              <a:buNone/>
            </a:pPr>
            <a:r>
              <a:rPr lang="it-IT" sz="2400" b="1"/>
              <a:t>AU-12 (1) SYSTEM-WIDE AND TIME-CORRELATED AUDIT TRAIL: </a:t>
            </a:r>
            <a:r>
              <a:rPr lang="it-IT" sz="2400"/>
              <a:t>Inglobare i record di log dai vari componenti di sistema in un tracciato di auditing che comprende l’intero sistema e che sia correttamente correlato temporalmente. Dei record di log sono correlati temporalmente se i timestamp dei singoli record possono essere affidabilmente associati ai timestamp in altri record di auditing in maniera tale da permettere un ordinamento temporale cross-component.</a:t>
            </a:r>
          </a:p>
          <a:p>
            <a:pPr marL="0" indent="0" algn="just">
              <a:buNone/>
            </a:pPr>
            <a:r>
              <a:rPr lang="it-IT" sz="2400" b="1"/>
              <a:t>AU-12 (3) CHANGES BY AUTHORIZED INDIVIDUALS: </a:t>
            </a:r>
            <a:r>
              <a:rPr lang="it-IT" sz="2400"/>
              <a:t>Fornire e implementare funzionalità per permettere che il personale di competenza possa cambiare le modalità con cui è effettuato il logging basandosi su determinati criteri legati ad eventi.</a:t>
            </a:r>
            <a:endParaRPr lang="it-IT" sz="2400" b="1"/>
          </a:p>
          <a:p>
            <a:pPr algn="just"/>
            <a:endParaRPr lang="it-IT" sz="2400" b="1"/>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84341257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F1CA4ABC-BD8F-4BC6-DA61-61E294FC87EE}"/>
              </a:ext>
            </a:extLst>
          </p:cNvPr>
          <p:cNvSpPr txBox="1"/>
          <p:nvPr/>
        </p:nvSpPr>
        <p:spPr>
          <a:xfrm>
            <a:off x="9272337" y="5528431"/>
            <a:ext cx="2919663" cy="1323439"/>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Valerio Mennillo</a:t>
            </a:r>
          </a:p>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Dario Riccardi</a:t>
            </a:r>
          </a:p>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Giuseppe Spiezia</a:t>
            </a:r>
          </a:p>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Anna Varriale</a:t>
            </a:r>
          </a:p>
        </p:txBody>
      </p:sp>
      <p:pic>
        <p:nvPicPr>
          <p:cNvPr id="8" name="Immagine 7">
            <a:extLst>
              <a:ext uri="{FF2B5EF4-FFF2-40B4-BE49-F238E27FC236}">
                <a16:creationId xmlns:a16="http://schemas.microsoft.com/office/drawing/2014/main" id="{4263EC9C-AA09-8701-F699-5BB6D0807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8214" y="1076223"/>
            <a:ext cx="5033155" cy="5521675"/>
          </a:xfrm>
          <a:prstGeom prst="rect">
            <a:avLst/>
          </a:prstGeom>
        </p:spPr>
      </p:pic>
      <p:sp>
        <p:nvSpPr>
          <p:cNvPr id="9" name="CasellaDiTesto 8">
            <a:extLst>
              <a:ext uri="{FF2B5EF4-FFF2-40B4-BE49-F238E27FC236}">
                <a16:creationId xmlns:a16="http://schemas.microsoft.com/office/drawing/2014/main" id="{F10C6E57-4942-C8FC-3FDC-82510877158F}"/>
              </a:ext>
            </a:extLst>
          </p:cNvPr>
          <p:cNvSpPr txBox="1"/>
          <p:nvPr/>
        </p:nvSpPr>
        <p:spPr>
          <a:xfrm>
            <a:off x="2791642" y="3237044"/>
            <a:ext cx="6949518" cy="1200329"/>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it-IT" sz="7200" b="1" i="0" u="none" strike="noStrike" kern="1200" cap="none" spc="0" normalizeH="0" baseline="0" noProof="0" dirty="0">
                <a:ln>
                  <a:noFill/>
                </a:ln>
                <a:solidFill>
                  <a:prstClr val="black"/>
                </a:solidFill>
                <a:effectLst/>
                <a:uLnTx/>
                <a:uFillTx/>
                <a:latin typeface="Calibri"/>
                <a:ea typeface="+mn-ea"/>
                <a:cs typeface="+mn-cs"/>
              </a:rPr>
              <a:t>CONTROLLI SC</a:t>
            </a:r>
            <a:endParaRPr kumimoji="0" lang="it-IT" sz="6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10" name="Immagine 9">
            <a:extLst>
              <a:ext uri="{FF2B5EF4-FFF2-40B4-BE49-F238E27FC236}">
                <a16:creationId xmlns:a16="http://schemas.microsoft.com/office/drawing/2014/main" id="{4312078E-8A5C-93DB-FC9D-CB6763980600}"/>
              </a:ext>
            </a:extLst>
          </p:cNvPr>
          <p:cNvPicPr>
            <a:picLocks noChangeAspect="1"/>
          </p:cNvPicPr>
          <p:nvPr/>
        </p:nvPicPr>
        <p:blipFill>
          <a:blip r:embed="rId3"/>
          <a:stretch>
            <a:fillRect/>
          </a:stretch>
        </p:blipFill>
        <p:spPr>
          <a:xfrm>
            <a:off x="0" y="0"/>
            <a:ext cx="4210050" cy="1085850"/>
          </a:xfrm>
          <a:prstGeom prst="rect">
            <a:avLst/>
          </a:prstGeom>
        </p:spPr>
      </p:pic>
    </p:spTree>
    <p:extLst>
      <p:ext uri="{BB962C8B-B14F-4D97-AF65-F5344CB8AC3E}">
        <p14:creationId xmlns:p14="http://schemas.microsoft.com/office/powerpoint/2010/main" val="168876850"/>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44DD48-894C-37BF-D6FE-A98FB591A879}"/>
              </a:ext>
            </a:extLst>
          </p:cNvPr>
          <p:cNvSpPr>
            <a:spLocks noGrp="1"/>
          </p:cNvSpPr>
          <p:nvPr>
            <p:ph type="title"/>
          </p:nvPr>
        </p:nvSpPr>
        <p:spPr>
          <a:xfrm>
            <a:off x="4212701" y="83878"/>
            <a:ext cx="8173263" cy="1698171"/>
          </a:xfrm>
        </p:spPr>
        <p:txBody>
          <a:bodyPr>
            <a:normAutofit fontScale="90000"/>
          </a:bodyPr>
          <a:lstStyle/>
          <a:p>
            <a:r>
              <a:rPr lang="it-IT" sz="5400" b="1" dirty="0"/>
              <a:t>FAMIGLIA DI CONTROLLI:</a:t>
            </a:r>
            <a:br>
              <a:rPr lang="it-IT" sz="5400" b="1" dirty="0"/>
            </a:br>
            <a:r>
              <a:rPr lang="it-IT" sz="5400" b="1" dirty="0"/>
              <a:t>SYSTEM AND COMMUNICATION PROTECTION</a:t>
            </a:r>
          </a:p>
        </p:txBody>
      </p:sp>
      <p:sp>
        <p:nvSpPr>
          <p:cNvPr id="3" name="Segnaposto contenuto 2">
            <a:extLst>
              <a:ext uri="{FF2B5EF4-FFF2-40B4-BE49-F238E27FC236}">
                <a16:creationId xmlns:a16="http://schemas.microsoft.com/office/drawing/2014/main" id="{7C8E28B9-D30D-8219-F8DB-BBFF2F3B9A8F}"/>
              </a:ext>
            </a:extLst>
          </p:cNvPr>
          <p:cNvSpPr>
            <a:spLocks noGrp="1"/>
          </p:cNvSpPr>
          <p:nvPr>
            <p:ph idx="1"/>
          </p:nvPr>
        </p:nvSpPr>
        <p:spPr>
          <a:xfrm>
            <a:off x="304800" y="2007326"/>
            <a:ext cx="11517086" cy="4281179"/>
          </a:xfrm>
        </p:spPr>
        <p:txBody>
          <a:bodyPr>
            <a:normAutofit fontScale="92500" lnSpcReduction="20000"/>
          </a:bodyPr>
          <a:lstStyle/>
          <a:p>
            <a:pPr marL="0" indent="0" algn="just">
              <a:buNone/>
            </a:pPr>
            <a:r>
              <a:rPr lang="it-IT" sz="3200" dirty="0"/>
              <a:t>L’organizzazione deve monitorare, controllare e proteggere le comunicazioni organizzative (es. le informazioni trasmesse o ricevute da sistemi informativi organizzativi) ai confini esterni e ai principali confini interni dei sistemi informativi; inoltre, deve impiegare </a:t>
            </a:r>
            <a:r>
              <a:rPr lang="it-IT" sz="3200" dirty="0" err="1"/>
              <a:t>architectural</a:t>
            </a:r>
            <a:r>
              <a:rPr lang="it-IT" sz="3200" dirty="0"/>
              <a:t> design, tecniche di software </a:t>
            </a:r>
            <a:r>
              <a:rPr lang="it-IT" sz="3200" dirty="0" err="1"/>
              <a:t>development</a:t>
            </a:r>
            <a:r>
              <a:rPr lang="it-IT" sz="3200" dirty="0"/>
              <a:t> e principi di ingegneria dei sistemi che promuovono sicurezza effettiva delle informazioni all’interno dei sistemi.</a:t>
            </a:r>
          </a:p>
          <a:p>
            <a:pPr marL="0" indent="0" algn="just">
              <a:buNone/>
            </a:pPr>
            <a:endParaRPr lang="it-IT" sz="3200" dirty="0"/>
          </a:p>
          <a:p>
            <a:pPr marL="0" indent="0" algn="just">
              <a:buNone/>
            </a:pPr>
            <a:r>
              <a:rPr lang="it-IT" sz="3200" dirty="0"/>
              <a:t>Per quanto riguarda questa famiglia di controlli, abbiamo valutato la nostra applicazione con:</a:t>
            </a:r>
          </a:p>
          <a:p>
            <a:pPr marL="0" indent="0" algn="just">
              <a:buNone/>
            </a:pPr>
            <a:r>
              <a:rPr lang="it-IT" sz="3200" dirty="0"/>
              <a:t> </a:t>
            </a:r>
            <a:r>
              <a:rPr lang="it-IT" sz="3200" dirty="0" err="1"/>
              <a:t>assurance</a:t>
            </a:r>
            <a:r>
              <a:rPr lang="it-IT" sz="3200" dirty="0"/>
              <a:t> </a:t>
            </a:r>
            <a:r>
              <a:rPr lang="it-IT" sz="3200" dirty="0" err="1"/>
              <a:t>level</a:t>
            </a:r>
            <a:r>
              <a:rPr lang="it-IT" sz="3200" dirty="0"/>
              <a:t> = moderate.</a:t>
            </a:r>
          </a:p>
        </p:txBody>
      </p:sp>
      <p:pic>
        <p:nvPicPr>
          <p:cNvPr id="5" name="Immagine 4">
            <a:extLst>
              <a:ext uri="{FF2B5EF4-FFF2-40B4-BE49-F238E27FC236}">
                <a16:creationId xmlns:a16="http://schemas.microsoft.com/office/drawing/2014/main" id="{DD8C75E8-BC89-52E5-CB54-EC215A9B0162}"/>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116624250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325563"/>
          </a:xfrm>
        </p:spPr>
        <p:txBody>
          <a:bodyPr>
            <a:noAutofit/>
          </a:bodyPr>
          <a:lstStyle/>
          <a:p>
            <a:r>
              <a:rPr lang="it-IT" sz="5400" b="1"/>
              <a:t>SC-1 POLICY AND PROCEDURES</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2289358"/>
            <a:ext cx="11843290" cy="2443064"/>
          </a:xfrm>
        </p:spPr>
        <p:txBody>
          <a:bodyPr>
            <a:normAutofit/>
          </a:bodyPr>
          <a:lstStyle/>
          <a:p>
            <a:pPr marL="0" indent="0" algn="just">
              <a:buNone/>
            </a:pPr>
            <a:r>
              <a:rPr lang="it-IT" sz="2400" dirty="0"/>
              <a:t>Il controllo SC-1 richiede lo sviluppo e l’implementazione di politiche e procedure formali per la protezione del sistema e delle comunicazioni. </a:t>
            </a:r>
            <a:endParaRPr lang="it-IT" sz="2400" i="1" dirty="0"/>
          </a:p>
          <a:p>
            <a:pPr marL="0" indent="0" algn="just">
              <a:buNone/>
            </a:pPr>
            <a:r>
              <a:rPr lang="it-IT" sz="2400" i="1" dirty="0"/>
              <a:t>Implementazione: </a:t>
            </a:r>
            <a:r>
              <a:rPr lang="it-IT" sz="2400" dirty="0"/>
              <a:t>Il nostro sistema protegge la comunicazione tra il browser del client e l’applicativo sul server attraverso l’uso del protocollo HTTPS. Inoltre, attraverso l’uso di </a:t>
            </a:r>
            <a:r>
              <a:rPr lang="it-IT" sz="2400" dirty="0" err="1"/>
              <a:t>Kubernetes</a:t>
            </a:r>
            <a:r>
              <a:rPr lang="it-IT" sz="2400" dirty="0"/>
              <a:t> e di Google Cloud Platform, il sistema risulta essere isolato.</a:t>
            </a:r>
            <a:endParaRPr lang="it-IT" sz="2000" dirty="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1424714848"/>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8223139" cy="1325563"/>
          </a:xfrm>
        </p:spPr>
        <p:txBody>
          <a:bodyPr>
            <a:noAutofit/>
          </a:bodyPr>
          <a:lstStyle/>
          <a:p>
            <a:r>
              <a:rPr lang="it-IT" sz="5400" b="1"/>
              <a:t>SC-2 SEPARATION OF SYSTEM AND USER FUNCTIONALITY</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2289358"/>
            <a:ext cx="11843290" cy="2443064"/>
          </a:xfrm>
        </p:spPr>
        <p:txBody>
          <a:bodyPr>
            <a:normAutofit lnSpcReduction="10000"/>
          </a:bodyPr>
          <a:lstStyle/>
          <a:p>
            <a:pPr marL="0" indent="0" algn="just">
              <a:buNone/>
            </a:pPr>
            <a:r>
              <a:rPr lang="it-IT" sz="2400"/>
              <a:t>Separare le funzioni dell’utente, inclusi i servizi di interfaccia utente, dalle funzionalità di gestione del sistema. </a:t>
            </a:r>
            <a:endParaRPr lang="it-IT" sz="2400" i="1"/>
          </a:p>
          <a:p>
            <a:pPr marL="0" indent="0" algn="just">
              <a:buNone/>
            </a:pPr>
            <a:r>
              <a:rPr lang="it-IT" sz="2400" i="1"/>
              <a:t>Implementazione: </a:t>
            </a:r>
            <a:r>
              <a:rPr lang="it-IT" sz="2400"/>
              <a:t>Il nostro sistema prevede un’architettura a microservizi: associando ad ogni microservizio un container si riesce ad implementare la separazione delle funzioni dell’utente dalle funzionalità del sistema. Per la gestione dei video è stata implementata una figura apposita, ovvero il gestore video, mentre per la gestione dei ruoli abbiamo previsto la figura del security administrator.</a:t>
            </a:r>
            <a:endParaRPr lang="it-IT" sz="200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3661466552"/>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325563"/>
          </a:xfrm>
        </p:spPr>
        <p:txBody>
          <a:bodyPr>
            <a:noAutofit/>
          </a:bodyPr>
          <a:lstStyle/>
          <a:p>
            <a:r>
              <a:rPr lang="it-IT" sz="5400" b="1"/>
              <a:t>SC-5 DENIAL-OF-SERVICE PROTECTION</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341892"/>
            <a:ext cx="11843290" cy="4103332"/>
          </a:xfrm>
        </p:spPr>
        <p:txBody>
          <a:bodyPr>
            <a:normAutofit/>
          </a:bodyPr>
          <a:lstStyle/>
          <a:p>
            <a:pPr marL="0" indent="0" algn="just">
              <a:buNone/>
            </a:pPr>
            <a:r>
              <a:rPr lang="it-IT" dirty="0"/>
              <a:t>Proteggersi da o limitare gli effetti di attacchi di tipo </a:t>
            </a:r>
            <a:r>
              <a:rPr lang="it-IT" dirty="0" err="1"/>
              <a:t>Denial</a:t>
            </a:r>
            <a:r>
              <a:rPr lang="it-IT" dirty="0"/>
              <a:t> of Service utilizzando contromisure adeguate.</a:t>
            </a:r>
          </a:p>
          <a:p>
            <a:pPr marL="0" indent="0" algn="just">
              <a:buNone/>
            </a:pPr>
            <a:r>
              <a:rPr lang="it-IT" i="1" dirty="0"/>
              <a:t>Implementazione: </a:t>
            </a:r>
            <a:r>
              <a:rPr lang="it-IT" sz="2400" dirty="0">
                <a:ea typeface="Calibri" panose="020F0502020204030204" pitchFamily="34" charset="0"/>
                <a:cs typeface="Times New Roman"/>
              </a:rPr>
              <a:t>Attraverso l’uso di Google Cloud Platform possiamo proteggere il nostro sistema da attacchi di tipo </a:t>
            </a:r>
            <a:r>
              <a:rPr lang="it-IT" sz="2400" dirty="0" err="1">
                <a:ea typeface="Calibri" panose="020F0502020204030204" pitchFamily="34" charset="0"/>
                <a:cs typeface="Times New Roman"/>
              </a:rPr>
              <a:t>DoS</a:t>
            </a:r>
            <a:r>
              <a:rPr lang="it-IT" sz="2400" dirty="0">
                <a:ea typeface="Calibri" panose="020F0502020204030204" pitchFamily="34" charset="0"/>
                <a:cs typeface="Times New Roman"/>
              </a:rPr>
              <a:t>. Avendo utilizzato GCP, la protezione anti-spoofing per la rete privata (indirizzi IP interni) si ha come impostazione predefinita. Ciò significa che GCP impedisce automaticamente ai pacchetti IP di indirizzi non validi di entrare nella rete privata e di essere instradati verso le istanze di Google Cloud. </a:t>
            </a:r>
          </a:p>
          <a:p>
            <a:pPr marL="0" indent="0" algn="just">
              <a:buNone/>
            </a:pPr>
            <a:r>
              <a:rPr lang="it-IT" sz="2400" dirty="0">
                <a:ea typeface="Calibri" panose="020F0502020204030204" pitchFamily="34" charset="0"/>
                <a:cs typeface="Times New Roman"/>
              </a:rPr>
              <a:t>Inoltre; </a:t>
            </a:r>
            <a:r>
              <a:rPr lang="it-IT" sz="2400" dirty="0" err="1">
                <a:ea typeface="Calibri" panose="020F0502020204030204" pitchFamily="34" charset="0"/>
                <a:cs typeface="Times New Roman"/>
              </a:rPr>
              <a:t>NginX</a:t>
            </a:r>
            <a:r>
              <a:rPr lang="it-IT" sz="2400" dirty="0">
                <a:ea typeface="Calibri" panose="020F0502020204030204" pitchFamily="34" charset="0"/>
                <a:cs typeface="Times New Roman"/>
              </a:rPr>
              <a:t> ci consente di ridurre la superficie di attacco esponendo i servizi attraverso un solo punto di accesso pubblico, permettendo di effettuare la separazione tra traffico interno ed esterno e di effettuare il bilanciamento del carico.</a:t>
            </a:r>
          </a:p>
          <a:p>
            <a:pPr marL="0" indent="0" algn="just">
              <a:buNone/>
            </a:pPr>
            <a:endParaRPr lang="it-IT" sz="2400" dirty="0">
              <a:ea typeface="Calibri" panose="020F0502020204030204" pitchFamily="34" charset="0"/>
              <a:cs typeface="Times New Roman"/>
            </a:endParaRPr>
          </a:p>
          <a:p>
            <a:pPr marL="457200" lvl="1" indent="0" algn="just">
              <a:buNone/>
            </a:pPr>
            <a:endParaRPr lang="it-IT" sz="2000" dirty="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5" name="Immagine 4">
            <a:extLst>
              <a:ext uri="{FF2B5EF4-FFF2-40B4-BE49-F238E27FC236}">
                <a16:creationId xmlns:a16="http://schemas.microsoft.com/office/drawing/2014/main" id="{0E56E642-31C3-F97D-9EA0-C324F8A3C894}"/>
              </a:ext>
            </a:extLst>
          </p:cNvPr>
          <p:cNvPicPr>
            <a:picLocks noChangeAspect="1"/>
          </p:cNvPicPr>
          <p:nvPr/>
        </p:nvPicPr>
        <p:blipFill>
          <a:blip r:embed="rId3"/>
          <a:stretch>
            <a:fillRect/>
          </a:stretch>
        </p:blipFill>
        <p:spPr>
          <a:xfrm>
            <a:off x="0" y="5798404"/>
            <a:ext cx="12192000" cy="545523"/>
          </a:xfrm>
          <a:prstGeom prst="rect">
            <a:avLst/>
          </a:prstGeom>
        </p:spPr>
      </p:pic>
    </p:spTree>
    <p:extLst>
      <p:ext uri="{BB962C8B-B14F-4D97-AF65-F5344CB8AC3E}">
        <p14:creationId xmlns:p14="http://schemas.microsoft.com/office/powerpoint/2010/main" val="1166176670"/>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descr="Immagine che contiene testo&#10;&#10;Descrizione generata automaticamente">
            <a:extLst>
              <a:ext uri="{FF2B5EF4-FFF2-40B4-BE49-F238E27FC236}">
                <a16:creationId xmlns:a16="http://schemas.microsoft.com/office/drawing/2014/main" id="{74C1C462-7B9E-2EE5-1B15-38DF7368210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9170"/>
          <a:stretch>
            <a:fillRect/>
          </a:stretch>
        </p:blipFill>
        <p:spPr>
          <a:xfrm>
            <a:off x="1789453" y="1309292"/>
            <a:ext cx="8613093" cy="5001415"/>
          </a:xfrm>
        </p:spPr>
      </p:pic>
      <p:pic>
        <p:nvPicPr>
          <p:cNvPr id="2" name="Immagine 1">
            <a:extLst>
              <a:ext uri="{FF2B5EF4-FFF2-40B4-BE49-F238E27FC236}">
                <a16:creationId xmlns:a16="http://schemas.microsoft.com/office/drawing/2014/main" id="{B46C141F-711A-FA9B-AEDA-ECD844498640}"/>
              </a:ext>
            </a:extLst>
          </p:cNvPr>
          <p:cNvPicPr>
            <a:picLocks noChangeAspect="1"/>
          </p:cNvPicPr>
          <p:nvPr/>
        </p:nvPicPr>
        <p:blipFill>
          <a:blip r:embed="rId3"/>
          <a:stretch>
            <a:fillRect/>
          </a:stretch>
        </p:blipFill>
        <p:spPr>
          <a:xfrm>
            <a:off x="0" y="0"/>
            <a:ext cx="4212701" cy="1085182"/>
          </a:xfrm>
          <a:prstGeom prst="rect">
            <a:avLst/>
          </a:prstGeom>
        </p:spPr>
      </p:pic>
    </p:spTree>
    <p:extLst>
      <p:ext uri="{BB962C8B-B14F-4D97-AF65-F5344CB8AC3E}">
        <p14:creationId xmlns:p14="http://schemas.microsoft.com/office/powerpoint/2010/main" val="3651038201"/>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325563"/>
          </a:xfrm>
        </p:spPr>
        <p:txBody>
          <a:bodyPr>
            <a:noAutofit/>
          </a:bodyPr>
          <a:lstStyle/>
          <a:p>
            <a:r>
              <a:rPr lang="it-IT" sz="5400" b="1"/>
              <a:t>SC-7 BOUNDARY PROTECTION</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878675"/>
            <a:ext cx="11843290" cy="4867357"/>
          </a:xfrm>
        </p:spPr>
        <p:txBody>
          <a:bodyPr>
            <a:normAutofit fontScale="85000" lnSpcReduction="20000"/>
          </a:bodyPr>
          <a:lstStyle/>
          <a:p>
            <a:pPr marL="0" indent="0" algn="just">
              <a:buNone/>
            </a:pPr>
            <a:r>
              <a:rPr lang="it-IT" sz="2400"/>
              <a:t>Monitorare e controllare le comunicazioni ricevute tramite interfacce esterne e dirette verso il sistema. Connettersi verso reti o sistemi esterni solo tramite tali interfacce. Le interfacce menzionate fanno riferimento a dispositivi di protezione come gateway, firewall, IDS o tunnel cifrati.</a:t>
            </a:r>
          </a:p>
          <a:p>
            <a:pPr marL="0" indent="0" algn="just">
              <a:buNone/>
            </a:pPr>
            <a:r>
              <a:rPr lang="en-US" sz="2400" b="1"/>
              <a:t>SC-7 (3) ACCESS POINTS: </a:t>
            </a:r>
            <a:r>
              <a:rPr lang="en-US" sz="2400" err="1"/>
              <a:t>Limitare il numero di connessioni di rete in ingresso al sistema.</a:t>
            </a:r>
          </a:p>
          <a:p>
            <a:pPr marL="0" indent="0" algn="just">
              <a:buNone/>
            </a:pPr>
            <a:r>
              <a:rPr lang="en-US" sz="2400" i="1" err="1"/>
              <a:t>Implementazione: </a:t>
            </a:r>
            <a:r>
              <a:rPr lang="en-US" sz="2400" err="1"/>
              <a:t>Tramite NginX abbiamo imposto un limite massimo di 1000 utenti simultanei.</a:t>
            </a:r>
          </a:p>
          <a:p>
            <a:pPr marL="0" indent="0" algn="just">
              <a:buNone/>
            </a:pPr>
            <a:r>
              <a:rPr lang="en-US" sz="2400" b="1"/>
              <a:t>SC-7 (5) DENY BY DEFAULT-ALLOW BY EXCEPTION: </a:t>
            </a:r>
            <a:r>
              <a:rPr lang="it-IT" sz="2400"/>
              <a:t>Negare il traffico in ingresso come impostazione di default e permettere solo specifiche tipologie di traffico in via eccezionale. Questo genere di policy permette l’ingresso nel sistema solo di traffico essenziale e approvato.</a:t>
            </a:r>
          </a:p>
          <a:p>
            <a:pPr marL="0" indent="0" algn="just">
              <a:buNone/>
            </a:pPr>
            <a:r>
              <a:rPr lang="en-US" sz="2400" i="1" err="1"/>
              <a:t>Implementazione</a:t>
            </a:r>
            <a:r>
              <a:rPr lang="en-US" sz="2400"/>
              <a:t>: </a:t>
            </a:r>
            <a:r>
              <a:rPr lang="it-IT" sz="2400"/>
              <a:t>Per la protezione perimetrale è stato previsto un firewall.</a:t>
            </a:r>
            <a:r>
              <a:rPr lang="it-IT" sz="1600" b="0" i="0">
                <a:solidFill>
                  <a:srgbClr val="DBDEE1"/>
                </a:solidFill>
                <a:effectLst/>
                <a:latin typeface="gg sans"/>
              </a:rPr>
              <a:t> </a:t>
            </a:r>
            <a:r>
              <a:rPr lang="en-US" sz="2400"/>
              <a:t>Sono state applicate regole di firewalling di tipo whitelist con lo scopo di consentire l’accesso al solo traffico essenziale.</a:t>
            </a:r>
          </a:p>
          <a:p>
            <a:pPr marL="0" indent="0" algn="just">
              <a:buNone/>
            </a:pPr>
            <a:r>
              <a:rPr lang="en-US" sz="2400" b="1"/>
              <a:t>SC-7 (8) ROUTE TRAFFIC TO AUTHENTICATED PROXY SERVERS:</a:t>
            </a:r>
            <a:r>
              <a:rPr lang="it-IT" sz="2400" i="1">
                <a:latin typeface="Avenir Next LT Pro"/>
                <a:cs typeface="Calibri"/>
              </a:rPr>
              <a:t> </a:t>
            </a:r>
            <a:r>
              <a:rPr lang="it-IT" sz="2400"/>
              <a:t>Instradare il traffico interno verso la rete esterna attraverso un server proxy autenticato</a:t>
            </a:r>
            <a:r>
              <a:rPr lang="it-IT" sz="2400">
                <a:latin typeface="Avenir Next LT Pro"/>
                <a:cs typeface="Calibri"/>
              </a:rPr>
              <a:t>.</a:t>
            </a:r>
          </a:p>
          <a:p>
            <a:pPr marL="0" indent="0" algn="just">
              <a:buNone/>
            </a:pPr>
            <a:r>
              <a:rPr lang="it-IT" sz="2400" i="1"/>
              <a:t>Implementazione: </a:t>
            </a:r>
            <a:r>
              <a:rPr lang="it-IT" sz="2400"/>
              <a:t>Il perimetro di sicurezza dell'applicazione è di natura delimitato dalla struttura del cluster offerta dalla GKE. La comunicazione tra i microservizi è consentita all'interno del cluster attraverso indirizzi IP interni, per i quali non è necessaria un'esposizione all'esterno. Tutto ciò che riguarda il traffico esterno verso il perimetro è gestito dal reverse proxy Nginx, il quale consente di limitare i punti di accesso e forza tutte le richieste HTTP verso HTTPS, favorendone quindi la crittografia.</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273776541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1"/>
            <a:ext cx="7979299" cy="737118"/>
          </a:xfrm>
        </p:spPr>
        <p:txBody>
          <a:bodyPr>
            <a:noAutofit/>
          </a:bodyPr>
          <a:lstStyle/>
          <a:p>
            <a:r>
              <a:rPr lang="it-IT" sz="5400" b="1"/>
              <a:t>FIREWALL</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8" name="Segnaposto contenuto 7" descr="Immagine che contiene testo&#10;&#10;Descrizione generata automaticamente">
            <a:extLst>
              <a:ext uri="{FF2B5EF4-FFF2-40B4-BE49-F238E27FC236}">
                <a16:creationId xmlns:a16="http://schemas.microsoft.com/office/drawing/2014/main" id="{7B2A699C-92DC-D027-FA4E-F9DD3950B2B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4563" y="1290340"/>
            <a:ext cx="3592286" cy="5240587"/>
          </a:xfrm>
        </p:spPr>
      </p:pic>
      <p:pic>
        <p:nvPicPr>
          <p:cNvPr id="10" name="Immagine 9" descr="Immagine che contiene testo&#10;&#10;Descrizione generata automaticamente">
            <a:extLst>
              <a:ext uri="{FF2B5EF4-FFF2-40B4-BE49-F238E27FC236}">
                <a16:creationId xmlns:a16="http://schemas.microsoft.com/office/drawing/2014/main" id="{C28A9A7A-5CC2-2547-8D0F-4ECC9C1715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9370" y="1291270"/>
            <a:ext cx="4153260" cy="5235394"/>
          </a:xfrm>
          <a:prstGeom prst="rect">
            <a:avLst/>
          </a:prstGeom>
        </p:spPr>
      </p:pic>
      <p:pic>
        <p:nvPicPr>
          <p:cNvPr id="12" name="Immagine 11" descr="Immagine che contiene testo&#10;&#10;Descrizione generata automaticamente">
            <a:extLst>
              <a:ext uri="{FF2B5EF4-FFF2-40B4-BE49-F238E27FC236}">
                <a16:creationId xmlns:a16="http://schemas.microsoft.com/office/drawing/2014/main" id="{DF66430B-1D87-A8C1-B14E-380942A7F5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4016" y="1290340"/>
            <a:ext cx="2400508" cy="5166808"/>
          </a:xfrm>
          <a:prstGeom prst="rect">
            <a:avLst/>
          </a:prstGeom>
        </p:spPr>
      </p:pic>
    </p:spTree>
    <p:extLst>
      <p:ext uri="{BB962C8B-B14F-4D97-AF65-F5344CB8AC3E}">
        <p14:creationId xmlns:p14="http://schemas.microsoft.com/office/powerpoint/2010/main" val="277126796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80792F-16DE-9E4E-3487-81FCBF7BC702}"/>
              </a:ext>
            </a:extLst>
          </p:cNvPr>
          <p:cNvSpPr>
            <a:spLocks noGrp="1"/>
          </p:cNvSpPr>
          <p:nvPr>
            <p:ph type="title"/>
          </p:nvPr>
        </p:nvSpPr>
        <p:spPr>
          <a:xfrm>
            <a:off x="4212701" y="0"/>
            <a:ext cx="6872394" cy="753979"/>
          </a:xfrm>
        </p:spPr>
        <p:txBody>
          <a:bodyPr>
            <a:noAutofit/>
          </a:bodyPr>
          <a:lstStyle/>
          <a:p>
            <a:r>
              <a:rPr lang="it-IT" sz="5400" b="1"/>
              <a:t>DEPLOYMENT DIAGRAM</a:t>
            </a:r>
          </a:p>
        </p:txBody>
      </p:sp>
      <p:pic>
        <p:nvPicPr>
          <p:cNvPr id="4" name="Segnaposto contenuto 3">
            <a:extLst>
              <a:ext uri="{FF2B5EF4-FFF2-40B4-BE49-F238E27FC236}">
                <a16:creationId xmlns:a16="http://schemas.microsoft.com/office/drawing/2014/main" id="{0125A8FF-8EC0-7348-3CDF-BA15919C27E9}"/>
              </a:ext>
            </a:extLst>
          </p:cNvPr>
          <p:cNvPicPr>
            <a:picLocks noGrp="1" noChangeAspect="1"/>
          </p:cNvPicPr>
          <p:nvPr>
            <p:ph idx="1"/>
          </p:nvPr>
        </p:nvPicPr>
        <p:blipFill>
          <a:blip r:embed="rId2"/>
          <a:stretch>
            <a:fillRect/>
          </a:stretch>
        </p:blipFill>
        <p:spPr>
          <a:xfrm>
            <a:off x="0" y="0"/>
            <a:ext cx="4212701" cy="1085182"/>
          </a:xfrm>
          <a:prstGeom prst="rect">
            <a:avLst/>
          </a:prstGeom>
        </p:spPr>
      </p:pic>
      <p:pic>
        <p:nvPicPr>
          <p:cNvPr id="5" name="Picture 4">
            <a:extLst>
              <a:ext uri="{FF2B5EF4-FFF2-40B4-BE49-F238E27FC236}">
                <a16:creationId xmlns:a16="http://schemas.microsoft.com/office/drawing/2014/main" id="{71243692-F4E7-C665-046F-63CFFCB177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9428" y="1398711"/>
            <a:ext cx="11753142" cy="5133474"/>
          </a:xfrm>
          <a:prstGeom prst="rect">
            <a:avLst/>
          </a:prstGeom>
        </p:spPr>
      </p:pic>
    </p:spTree>
    <p:extLst>
      <p:ext uri="{BB962C8B-B14F-4D97-AF65-F5344CB8AC3E}">
        <p14:creationId xmlns:p14="http://schemas.microsoft.com/office/powerpoint/2010/main" val="1028175360"/>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8539023" cy="2011680"/>
          </a:xfrm>
        </p:spPr>
        <p:txBody>
          <a:bodyPr>
            <a:noAutofit/>
          </a:bodyPr>
          <a:lstStyle/>
          <a:p>
            <a:r>
              <a:rPr lang="it-IT" sz="5400" b="1"/>
              <a:t>SC-8 TRASMISSION CONFIDENTIALITY AND INTEGRITY</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2194560"/>
            <a:ext cx="11843290" cy="4258776"/>
          </a:xfrm>
        </p:spPr>
        <p:txBody>
          <a:bodyPr>
            <a:normAutofit fontScale="92500" lnSpcReduction="10000"/>
          </a:bodyPr>
          <a:lstStyle/>
          <a:p>
            <a:pPr marL="0" indent="0" algn="just">
              <a:buNone/>
            </a:pPr>
            <a:r>
              <a:rPr lang="it-IT" dirty="0"/>
              <a:t>Proteggere la confidenzialità e l’integrità delle informazioni trasmesse.</a:t>
            </a:r>
          </a:p>
          <a:p>
            <a:pPr marL="0" indent="0" algn="just">
              <a:buNone/>
            </a:pPr>
            <a:r>
              <a:rPr lang="it-IT" b="1" dirty="0"/>
              <a:t>SC-8 (1) CRYPTOGRAPHIC PROTECTION: </a:t>
            </a:r>
            <a:r>
              <a:rPr lang="it-IT" dirty="0"/>
              <a:t>Implementare meccanismi crittografici per prevenire la </a:t>
            </a:r>
            <a:r>
              <a:rPr lang="it-IT" dirty="0" err="1"/>
              <a:t>disclosure</a:t>
            </a:r>
            <a:r>
              <a:rPr lang="it-IT" dirty="0"/>
              <a:t> di informazioni e per rilevare alterazioni delle informazioni durante la trasmissione.</a:t>
            </a:r>
          </a:p>
          <a:p>
            <a:pPr marL="0" indent="0" algn="just">
              <a:buNone/>
            </a:pPr>
            <a:r>
              <a:rPr lang="it-IT" i="1" dirty="0"/>
              <a:t>Implementazione: </a:t>
            </a:r>
            <a:r>
              <a:rPr lang="it-IT" dirty="0"/>
              <a:t>La confidenzialità e l’integrità delle informazioni trasmesse vengono protette attraverso l’uso del protocollo HTTPS che si appoggia su TLS. Il protocollo TLS gestisce in modo sicuro tutte le richieste degli utenti verso l'applicazione quando si trovano al di fuori del perimetro dell'applicazione. In particolare, durante la fase iniziale della comunicazione, viene concordata una suite di crittografia per garantire la protezione dei dati trasmessi. All'interno del perimetro dell'applicazione, grazie a GCP, le comunicazioni sono già considerate sicure e quindi non è necessario l'utilizzo della crittografia, il che favorisce le performance del sistema.</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1201821159"/>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325563"/>
          </a:xfrm>
        </p:spPr>
        <p:txBody>
          <a:bodyPr>
            <a:noAutofit/>
          </a:bodyPr>
          <a:lstStyle/>
          <a:p>
            <a:r>
              <a:rPr lang="it-IT" sz="5400" b="1"/>
              <a:t>SC-10 NETWORK DISCONNECT</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828800"/>
            <a:ext cx="11843290" cy="4505498"/>
          </a:xfrm>
        </p:spPr>
        <p:txBody>
          <a:bodyPr>
            <a:normAutofit fontScale="92500"/>
          </a:bodyPr>
          <a:lstStyle/>
          <a:p>
            <a:pPr marL="0" indent="0" algn="just">
              <a:buNone/>
            </a:pPr>
            <a:r>
              <a:rPr lang="it-IT" dirty="0"/>
              <a:t>Terminare la connessione di rete associata ad una sessione alla fine della sessione o dopo un certo tempo di inattività.</a:t>
            </a:r>
            <a:endParaRPr lang="it-IT" i="1" dirty="0"/>
          </a:p>
          <a:p>
            <a:pPr marL="0" indent="0" algn="just">
              <a:buNone/>
            </a:pPr>
            <a:r>
              <a:rPr lang="it-IT" i="1" dirty="0"/>
              <a:t>Implementazione: </a:t>
            </a:r>
            <a:r>
              <a:rPr lang="it-IT" dirty="0">
                <a:solidFill>
                  <a:srgbClr val="000000"/>
                </a:solidFill>
                <a:latin typeface="inherit"/>
              </a:rPr>
              <a:t>La cessazione delle connessioni di rete associate alle sessioni di comunicazione include la de-allocazione delle coppie [indirizzo/porta] TCP/IP associate a livello di sistema operativo o la de-allocazione delle assegnazioni di rete a livello dell'applicazione se più sessioni utilizzano un singolo sistema operativo.</a:t>
            </a:r>
          </a:p>
          <a:p>
            <a:pPr marL="0" indent="0" algn="just">
              <a:buNone/>
            </a:pPr>
            <a:r>
              <a:rPr lang="it-IT" dirty="0"/>
              <a:t>Per fare in modo che il sistema informativo termini la connessione di rete associata ad una sessione di comunicazione, al termine della sessione o dopo un certo periodo di inattività su un server </a:t>
            </a:r>
            <a:r>
              <a:rPr lang="it-IT" dirty="0" err="1"/>
              <a:t>Nginx</a:t>
            </a:r>
            <a:r>
              <a:rPr lang="it-IT" dirty="0"/>
              <a:t>, è possibile utilizzare il modulo </a:t>
            </a:r>
            <a:r>
              <a:rPr lang="it-IT" i="1" dirty="0" err="1"/>
              <a:t>keepalive-timeout</a:t>
            </a:r>
            <a:r>
              <a:rPr lang="it-IT" dirty="0"/>
              <a:t>.</a:t>
            </a:r>
          </a:p>
          <a:p>
            <a:pPr marL="0" indent="0" algn="ctr" fontAlgn="base">
              <a:buNone/>
            </a:pPr>
            <a:r>
              <a:rPr lang="it-IT" b="0" i="0" dirty="0" err="1">
                <a:solidFill>
                  <a:srgbClr val="000000"/>
                </a:solidFill>
                <a:effectLst/>
                <a:latin typeface="inherit"/>
              </a:rPr>
              <a:t>nginx.ingress.kubernetes.io</a:t>
            </a:r>
            <a:r>
              <a:rPr lang="it-IT" b="0" i="0" dirty="0">
                <a:solidFill>
                  <a:srgbClr val="000000"/>
                </a:solidFill>
                <a:effectLst/>
                <a:latin typeface="inherit"/>
              </a:rPr>
              <a:t>/</a:t>
            </a:r>
            <a:r>
              <a:rPr lang="it-IT" b="0" i="0" dirty="0" err="1">
                <a:solidFill>
                  <a:srgbClr val="000000"/>
                </a:solidFill>
                <a:effectLst/>
                <a:latin typeface="inherit"/>
              </a:rPr>
              <a:t>keepalive-timeout</a:t>
            </a:r>
            <a:r>
              <a:rPr lang="it-IT" b="0" i="0" dirty="0">
                <a:solidFill>
                  <a:srgbClr val="000000"/>
                </a:solidFill>
                <a:effectLst/>
                <a:latin typeface="inherit"/>
              </a:rPr>
              <a:t>: "120"</a:t>
            </a:r>
          </a:p>
          <a:p>
            <a:pPr marL="0" indent="0" algn="just">
              <a:buNone/>
            </a:pPr>
            <a:endParaRPr lang="it-IT" dirty="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3919517112"/>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325563"/>
          </a:xfrm>
        </p:spPr>
        <p:txBody>
          <a:bodyPr>
            <a:noAutofit/>
          </a:bodyPr>
          <a:lstStyle/>
          <a:p>
            <a:r>
              <a:rPr lang="it-IT" sz="5400" b="1"/>
              <a:t>SC-10 NETWORK DISCONNECT</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6" name="Picture 5">
            <a:extLst>
              <a:ext uri="{FF2B5EF4-FFF2-40B4-BE49-F238E27FC236}">
                <a16:creationId xmlns:a16="http://schemas.microsoft.com/office/drawing/2014/main" id="{2498C7BB-E2F2-4915-0245-20AB17A1CB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1806" y="1669131"/>
            <a:ext cx="7708387" cy="4491502"/>
          </a:xfrm>
          <a:prstGeom prst="rect">
            <a:avLst/>
          </a:prstGeom>
        </p:spPr>
      </p:pic>
    </p:spTree>
    <p:extLst>
      <p:ext uri="{BB962C8B-B14F-4D97-AF65-F5344CB8AC3E}">
        <p14:creationId xmlns:p14="http://schemas.microsoft.com/office/powerpoint/2010/main" val="2918306974"/>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2011680"/>
          </a:xfrm>
        </p:spPr>
        <p:txBody>
          <a:bodyPr>
            <a:noAutofit/>
          </a:bodyPr>
          <a:lstStyle/>
          <a:p>
            <a:r>
              <a:rPr lang="it-IT" sz="5400" b="1"/>
              <a:t>SC-12 CRYPTOGRAPHIC KEY ESTABLISHMENT AND MANAGEMENT</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36255" y="2400979"/>
            <a:ext cx="7617095" cy="3294971"/>
          </a:xfrm>
        </p:spPr>
        <p:txBody>
          <a:bodyPr>
            <a:normAutofit/>
          </a:bodyPr>
          <a:lstStyle/>
          <a:p>
            <a:pPr marL="0" indent="0" algn="just">
              <a:buNone/>
            </a:pPr>
            <a:r>
              <a:rPr lang="it-IT" sz="2400"/>
              <a:t>Memorizzare e gestire le chiavi crittografiche all’interno del sistema, rispettando i requisiti riguardanti generazione delle chiavi, distribuzione, salvataggio, accesso e distruzione.</a:t>
            </a:r>
          </a:p>
          <a:p>
            <a:pPr marL="0" indent="0" algn="just">
              <a:buNone/>
            </a:pPr>
            <a:r>
              <a:rPr lang="it-IT" sz="2400" i="1"/>
              <a:t>Implementazione: </a:t>
            </a:r>
            <a:r>
              <a:rPr lang="it-IT" sz="2400" b="0" i="0">
                <a:solidFill>
                  <a:srgbClr val="000000"/>
                </a:solidFill>
                <a:effectLst/>
                <a:latin typeface="inherit"/>
              </a:rPr>
              <a:t>Il modulo cert-manager si occupa della gestione delle chiavi crittografiche dei certificati e utilizza un file chiamato tls.key per questa operazione. Questo file è utilizzato per la gestione dei certificati di Let's Encrypt. Le chiavi stesse sono conservate in modo sicuro all'interno del gestore dei segreti di GKE.</a:t>
            </a:r>
          </a:p>
          <a:p>
            <a:pPr marL="0" indent="0" algn="just">
              <a:buNone/>
            </a:pPr>
            <a:endParaRPr lang="it-IT" sz="200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6" name="Immagine 5">
            <a:extLst>
              <a:ext uri="{FF2B5EF4-FFF2-40B4-BE49-F238E27FC236}">
                <a16:creationId xmlns:a16="http://schemas.microsoft.com/office/drawing/2014/main" id="{5F9A338D-7E3F-4FE0-B1B3-5B5DECA4B4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2350" y="2961027"/>
            <a:ext cx="3825802" cy="2174874"/>
          </a:xfrm>
          <a:prstGeom prst="rect">
            <a:avLst/>
          </a:prstGeom>
        </p:spPr>
      </p:pic>
    </p:spTree>
    <p:extLst>
      <p:ext uri="{BB962C8B-B14F-4D97-AF65-F5344CB8AC3E}">
        <p14:creationId xmlns:p14="http://schemas.microsoft.com/office/powerpoint/2010/main" val="1900899580"/>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363287"/>
          </a:xfrm>
        </p:spPr>
        <p:txBody>
          <a:bodyPr>
            <a:noAutofit/>
          </a:bodyPr>
          <a:lstStyle/>
          <a:p>
            <a:r>
              <a:rPr lang="it-IT" sz="5400" b="1"/>
              <a:t>SC-13 CRYPTOGRAPHIC PROTECTION</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645920"/>
            <a:ext cx="11843290" cy="4505498"/>
          </a:xfrm>
        </p:spPr>
        <p:txBody>
          <a:bodyPr>
            <a:normAutofit/>
          </a:bodyPr>
          <a:lstStyle/>
          <a:p>
            <a:pPr marL="0" indent="0" algn="just">
              <a:buNone/>
            </a:pPr>
            <a:r>
              <a:rPr lang="it-IT" sz="2800">
                <a:cs typeface="Calibri"/>
              </a:rPr>
              <a:t>Determinare gli ambiti di impiego della crittografia e specificare, per ogni utilizzo, i tipi.</a:t>
            </a:r>
            <a:endParaRPr lang="it-IT">
              <a:cs typeface="Calibri"/>
            </a:endParaRPr>
          </a:p>
          <a:p>
            <a:pPr marL="0" indent="0" algn="just">
              <a:buNone/>
            </a:pPr>
            <a:r>
              <a:rPr lang="it-IT" i="1">
                <a:cs typeface="Calibri"/>
              </a:rPr>
              <a:t>Implementazione: </a:t>
            </a:r>
            <a:r>
              <a:rPr lang="it-IT">
                <a:cs typeface="Calibri"/>
              </a:rPr>
              <a:t>La crittografia è impiegata dall’applicazione per proteggere le connessioni tra domini di sicurezza diversi: le interazioni con il client (messaggi HTTP) e le interazioni con il database (basate su REST, e dunque su HTTP) sono cifrate a livello trasporto con TLS: l’algoritmo utilizzato è AES-128 per i messaggi verso il client e AES-256 per i messaggi verso il database.</a:t>
            </a:r>
          </a:p>
          <a:p>
            <a:pPr marL="0" indent="0" algn="just">
              <a:buNone/>
            </a:pPr>
            <a:r>
              <a:rPr lang="it-IT">
                <a:cs typeface="Calibri"/>
              </a:rPr>
              <a:t>L’inizializzazione di Vault richiede l’unsealing, con l’algoritmo Shamir.</a:t>
            </a:r>
          </a:p>
          <a:p>
            <a:pPr marL="0" indent="0" algn="just">
              <a:buNone/>
            </a:pPr>
            <a:r>
              <a:rPr lang="it-IT">
                <a:cs typeface="Calibri"/>
              </a:rPr>
              <a:t>I contenuti negli engines sono cifrati con AES-256 GCM (Galois Counter Mode).</a:t>
            </a:r>
          </a:p>
          <a:p>
            <a:pPr marL="0" indent="0" algn="just">
              <a:buNone/>
            </a:pPr>
            <a:endParaRPr lang="it-IT" sz="200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117899463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2011680"/>
          </a:xfrm>
        </p:spPr>
        <p:txBody>
          <a:bodyPr>
            <a:noAutofit/>
          </a:bodyPr>
          <a:lstStyle/>
          <a:p>
            <a:r>
              <a:rPr lang="it-IT" sz="5400" b="1"/>
              <a:t>SC-17 PUBLIC KEY INFRASTRUCTURE CERTIFICATES </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2661458"/>
            <a:ext cx="11843290" cy="2081992"/>
          </a:xfrm>
        </p:spPr>
        <p:txBody>
          <a:bodyPr>
            <a:normAutofit/>
          </a:bodyPr>
          <a:lstStyle/>
          <a:p>
            <a:pPr marL="0" indent="0" algn="just">
              <a:buNone/>
            </a:pPr>
            <a:r>
              <a:rPr lang="it-IT" dirty="0"/>
              <a:t>Richiedere un certificato a chiave pubblica da un service provider affidabile.</a:t>
            </a:r>
          </a:p>
          <a:p>
            <a:pPr marL="0" indent="0" algn="just">
              <a:buNone/>
            </a:pPr>
            <a:r>
              <a:rPr lang="it-IT" i="1" dirty="0"/>
              <a:t>Implementazione: </a:t>
            </a:r>
            <a:r>
              <a:rPr lang="it-IT" dirty="0"/>
              <a:t>Per la richiesta e la generazione del certificato è stato utilizzato </a:t>
            </a:r>
            <a:r>
              <a:rPr lang="it-IT" dirty="0" err="1"/>
              <a:t>Let’s</a:t>
            </a:r>
            <a:r>
              <a:rPr lang="it-IT" dirty="0"/>
              <a:t> </a:t>
            </a:r>
            <a:r>
              <a:rPr lang="it-IT" dirty="0" err="1"/>
              <a:t>Encrypt</a:t>
            </a:r>
            <a:r>
              <a:rPr lang="it-IT" dirty="0"/>
              <a:t>. Il certificato è stato ottenuto tramite il </a:t>
            </a:r>
            <a:r>
              <a:rPr lang="it-IT" dirty="0" err="1"/>
              <a:t>cert</a:t>
            </a:r>
            <a:r>
              <a:rPr lang="it-IT" dirty="0"/>
              <a:t>-manager integrato direttamente in </a:t>
            </a:r>
            <a:r>
              <a:rPr lang="it-IT" dirty="0" err="1"/>
              <a:t>Kubernetes</a:t>
            </a:r>
            <a:r>
              <a:rPr lang="it-IT" dirty="0"/>
              <a:t>.</a:t>
            </a:r>
          </a:p>
          <a:p>
            <a:pPr marL="0" indent="0" algn="just">
              <a:buNone/>
            </a:pPr>
            <a:endParaRPr lang="it-IT" sz="2000" dirty="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3179842391"/>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8" name="Immagine 7">
            <a:extLst>
              <a:ext uri="{FF2B5EF4-FFF2-40B4-BE49-F238E27FC236}">
                <a16:creationId xmlns:a16="http://schemas.microsoft.com/office/drawing/2014/main" id="{DCD7048E-45A7-38B7-B5C7-8288F9299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02" y="1623846"/>
            <a:ext cx="5696505" cy="3610308"/>
          </a:xfrm>
          <a:prstGeom prst="rect">
            <a:avLst/>
          </a:prstGeom>
        </p:spPr>
      </p:pic>
      <p:pic>
        <p:nvPicPr>
          <p:cNvPr id="10" name="Immagine 9">
            <a:extLst>
              <a:ext uri="{FF2B5EF4-FFF2-40B4-BE49-F238E27FC236}">
                <a16:creationId xmlns:a16="http://schemas.microsoft.com/office/drawing/2014/main" id="{BB39D325-8B54-1844-09AF-5929228A7885}"/>
              </a:ext>
            </a:extLst>
          </p:cNvPr>
          <p:cNvPicPr>
            <a:picLocks noChangeAspect="1"/>
          </p:cNvPicPr>
          <p:nvPr/>
        </p:nvPicPr>
        <p:blipFill>
          <a:blip r:embed="rId4">
            <a:extLst>
              <a:ext uri="{28A0092B-C50C-407E-A947-70E740481C1C}">
                <a14:useLocalDpi xmlns:a14="http://schemas.microsoft.com/office/drawing/2010/main" val="0"/>
              </a:ext>
            </a:extLst>
          </a:blip>
          <a:srcRect l="2011" t="1722" r="1281" b="18901"/>
          <a:stretch>
            <a:fillRect/>
          </a:stretch>
        </p:blipFill>
        <p:spPr>
          <a:xfrm>
            <a:off x="6638924" y="876300"/>
            <a:ext cx="5048251" cy="5105400"/>
          </a:xfrm>
          <a:prstGeom prst="rect">
            <a:avLst/>
          </a:prstGeom>
        </p:spPr>
      </p:pic>
    </p:spTree>
    <p:extLst>
      <p:ext uri="{BB962C8B-B14F-4D97-AF65-F5344CB8AC3E}">
        <p14:creationId xmlns:p14="http://schemas.microsoft.com/office/powerpoint/2010/main" val="3554482689"/>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714895"/>
          </a:xfrm>
        </p:spPr>
        <p:txBody>
          <a:bodyPr>
            <a:noAutofit/>
          </a:bodyPr>
          <a:lstStyle/>
          <a:p>
            <a:r>
              <a:rPr lang="it-IT" sz="5400" b="1"/>
              <a:t>SC-18 MOBILE CODE</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76819" y="1085182"/>
            <a:ext cx="11843290" cy="4070579"/>
          </a:xfrm>
        </p:spPr>
        <p:txBody>
          <a:bodyPr>
            <a:normAutofit/>
          </a:bodyPr>
          <a:lstStyle/>
          <a:p>
            <a:pPr marL="0" indent="0" algn="just">
              <a:buNone/>
            </a:pPr>
            <a:r>
              <a:rPr lang="it-IT"/>
              <a:t>Definire codice mobile accettabile e non accettabile e autorizzare, monitorare e controllare l’uso di codice mobile all’interno del sistema.</a:t>
            </a:r>
          </a:p>
          <a:p>
            <a:pPr marL="0" indent="0" algn="just">
              <a:buNone/>
            </a:pPr>
            <a:r>
              <a:rPr lang="it-IT" i="1"/>
              <a:t>Implementazione: </a:t>
            </a:r>
            <a:r>
              <a:rPr lang="it-IT"/>
              <a:t>È importante utilizzare la Content Security Policy (CSP) per proteggere le applicazioni web da attacchi come Cross-Site Scripting (XSS). CSP consente di definire quali risorse possono essere utilizzate all'interno dell'applicazione e da dove possono essere caricate, limitando le vulnerabilità dell'applicazione e prevenendo gli attacchi che sfruttano il caricamento di risorse malevole. Keycloak e Vault applicano di default regole CSP alle risposte. Sul resto si è impostato il CSP così da proteggere completamente l'applicazione web in modo efficace.</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6" name="Picture 5">
            <a:extLst>
              <a:ext uri="{FF2B5EF4-FFF2-40B4-BE49-F238E27FC236}">
                <a16:creationId xmlns:a16="http://schemas.microsoft.com/office/drawing/2014/main" id="{AA71D53F-3954-8BC8-EFA9-D97287C4236D}"/>
              </a:ext>
            </a:extLst>
          </p:cNvPr>
          <p:cNvPicPr>
            <a:picLocks noChangeAspect="1"/>
          </p:cNvPicPr>
          <p:nvPr/>
        </p:nvPicPr>
        <p:blipFill>
          <a:blip r:embed="rId3"/>
          <a:stretch>
            <a:fillRect/>
          </a:stretch>
        </p:blipFill>
        <p:spPr>
          <a:xfrm>
            <a:off x="4992624" y="4757358"/>
            <a:ext cx="4926520" cy="1939098"/>
          </a:xfrm>
          <a:prstGeom prst="rect">
            <a:avLst/>
          </a:prstGeom>
        </p:spPr>
      </p:pic>
    </p:spTree>
    <p:extLst>
      <p:ext uri="{BB962C8B-B14F-4D97-AF65-F5344CB8AC3E}">
        <p14:creationId xmlns:p14="http://schemas.microsoft.com/office/powerpoint/2010/main" val="4147803968"/>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280160"/>
          </a:xfrm>
        </p:spPr>
        <p:txBody>
          <a:bodyPr>
            <a:noAutofit/>
          </a:bodyPr>
          <a:lstStyle/>
          <a:p>
            <a:r>
              <a:rPr lang="it-IT" sz="5400" b="1"/>
              <a:t>SC-23 SESSION AUTHENTICITY</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596044"/>
            <a:ext cx="11843290" cy="4505498"/>
          </a:xfrm>
        </p:spPr>
        <p:txBody>
          <a:bodyPr>
            <a:normAutofit/>
          </a:bodyPr>
          <a:lstStyle/>
          <a:p>
            <a:pPr marL="0" indent="0" algn="just">
              <a:buNone/>
            </a:pPr>
            <a:r>
              <a:rPr lang="it-IT" dirty="0"/>
              <a:t>Proteggere l’autenticità delle sessioni di comunicazione.</a:t>
            </a:r>
          </a:p>
          <a:p>
            <a:pPr marL="0" indent="0" algn="just">
              <a:buNone/>
            </a:pPr>
            <a:r>
              <a:rPr lang="it-IT" i="1" dirty="0"/>
              <a:t>Implementazione: </a:t>
            </a:r>
            <a:r>
              <a:rPr lang="it-IT" dirty="0"/>
              <a:t>Per garantire l’autenticità delle sessioni di comunicazione è stato utilizzato il protocollo HTTPS che, attraverso il protocollo TLS, prevede la mutua autenticazione. L'autenticazione degli utenti avviene tramite </a:t>
            </a:r>
            <a:r>
              <a:rPr lang="it-IT" dirty="0" err="1"/>
              <a:t>Keycloak</a:t>
            </a:r>
            <a:r>
              <a:rPr lang="it-IT" dirty="0"/>
              <a:t>, che genera un token di identità e un token di accesso al login. L'utilizzo di OAuth2.0 e </a:t>
            </a:r>
            <a:r>
              <a:rPr lang="it-IT" dirty="0" err="1"/>
              <a:t>OpenID</a:t>
            </a:r>
            <a:r>
              <a:rPr lang="it-IT" dirty="0"/>
              <a:t> Connect (OIDC) o fornisce un framework per l'autenticazione e l'autorizzazione del client di gestore video in diversi modi per ricevere i token di autenticazione. Gli access token sono limitati nel tempo e scadono dopo pochi minuti, ma il refresh token consente di generare un nuovo access token per evitare attacchi MITM. L'applicazione si avvale di </a:t>
            </a:r>
            <a:r>
              <a:rPr lang="it-IT" dirty="0" err="1"/>
              <a:t>Keycloak</a:t>
            </a:r>
            <a:r>
              <a:rPr lang="it-IT" dirty="0"/>
              <a:t> e OIDC per garantire la sicurezza dell'autenticazione degli utenti.</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1060628918"/>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429789"/>
          </a:xfrm>
        </p:spPr>
        <p:txBody>
          <a:bodyPr>
            <a:noAutofit/>
          </a:bodyPr>
          <a:lstStyle/>
          <a:p>
            <a:r>
              <a:rPr lang="it-IT" sz="5400" b="1"/>
              <a:t>SC-28 PROTECTION OF INFORMATION AT REST</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729047"/>
            <a:ext cx="11843290" cy="4505498"/>
          </a:xfrm>
        </p:spPr>
        <p:txBody>
          <a:bodyPr>
            <a:normAutofit/>
          </a:bodyPr>
          <a:lstStyle/>
          <a:p>
            <a:pPr marL="0" indent="0" algn="just">
              <a:buNone/>
            </a:pPr>
            <a:r>
              <a:rPr lang="it-IT"/>
              <a:t>Proteggere la confidenzialità e l’integrità delle informazioni degli utenti e del sistema memorizzate nei dispositivi di archiviazione di massa.</a:t>
            </a:r>
          </a:p>
          <a:p>
            <a:pPr marL="0" indent="0" algn="just" fontAlgn="base">
              <a:buNone/>
            </a:pPr>
            <a:r>
              <a:rPr lang="it-IT" i="1"/>
              <a:t>Implementazione: </a:t>
            </a:r>
            <a:r>
              <a:rPr lang="it-IT" b="0" i="0">
                <a:solidFill>
                  <a:srgbClr val="000000"/>
                </a:solidFill>
                <a:effectLst/>
                <a:latin typeface="inherit"/>
              </a:rPr>
              <a:t>La configurazione di Keycloak supporta l'applicazione salvando tutte le informazioni degli utenti in un database interno di Keycloak. Per aumentare la sicurezza, la configurazione di Vault consente di salvare le credenziali di accesso al database dell'applicazione, che non è accessibile dall'esterno. Inoltre, i video sono conservati all’interno di un PersistentVolumeClaim (PVC) montato nel pod di gestore video e accessibili solo agli utenti che soddisfano i requisiti di accesso, mentre i dati relativi al funzionamento dell'applicazione vengono salvati in MongoDB Atlas, per garantire la riservatezza e l'integrità dei dati.</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199717147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7E4A87-AEBD-3496-BA21-A55F5FD7EDAF}"/>
              </a:ext>
            </a:extLst>
          </p:cNvPr>
          <p:cNvSpPr>
            <a:spLocks noGrp="1"/>
          </p:cNvSpPr>
          <p:nvPr>
            <p:ph type="title"/>
          </p:nvPr>
        </p:nvSpPr>
        <p:spPr>
          <a:xfrm>
            <a:off x="4212701" y="0"/>
            <a:ext cx="5990078" cy="802105"/>
          </a:xfrm>
        </p:spPr>
        <p:txBody>
          <a:bodyPr>
            <a:normAutofit fontScale="90000"/>
          </a:bodyPr>
          <a:lstStyle/>
          <a:p>
            <a:r>
              <a:rPr lang="it-IT" sz="6000" b="1"/>
              <a:t>SEQUENCE</a:t>
            </a:r>
            <a:r>
              <a:rPr lang="it-IT" sz="4800"/>
              <a:t> </a:t>
            </a:r>
            <a:r>
              <a:rPr lang="it-IT" sz="6000" b="1"/>
              <a:t>DIAGRAM</a:t>
            </a:r>
            <a:endParaRPr lang="it-IT" sz="4800" b="1"/>
          </a:p>
        </p:txBody>
      </p:sp>
      <p:sp>
        <p:nvSpPr>
          <p:cNvPr id="3" name="Segnaposto contenuto 2">
            <a:extLst>
              <a:ext uri="{FF2B5EF4-FFF2-40B4-BE49-F238E27FC236}">
                <a16:creationId xmlns:a16="http://schemas.microsoft.com/office/drawing/2014/main" id="{CFF22609-C658-4DC4-B709-4970BA7188E8}"/>
              </a:ext>
            </a:extLst>
          </p:cNvPr>
          <p:cNvSpPr>
            <a:spLocks noGrp="1"/>
          </p:cNvSpPr>
          <p:nvPr>
            <p:ph idx="1"/>
          </p:nvPr>
        </p:nvSpPr>
        <p:spPr>
          <a:xfrm>
            <a:off x="449179" y="1852699"/>
            <a:ext cx="11293642" cy="3152601"/>
          </a:xfrm>
        </p:spPr>
        <p:txBody>
          <a:bodyPr>
            <a:normAutofit/>
          </a:bodyPr>
          <a:lstStyle/>
          <a:p>
            <a:pPr marL="0" indent="0">
              <a:buNone/>
            </a:pPr>
            <a:r>
              <a:rPr lang="it-IT" sz="3200"/>
              <a:t>Di seguito vengono riportati due sequence diagram. In particolare, vengono riportati i sequence diagram </a:t>
            </a:r>
            <a:r>
              <a:rPr lang="it-IT" sz="3200" b="1"/>
              <a:t>Aggiungi video </a:t>
            </a:r>
            <a:r>
              <a:rPr lang="it-IT" sz="3200"/>
              <a:t>e </a:t>
            </a:r>
            <a:r>
              <a:rPr lang="it-IT" sz="3200" b="1"/>
              <a:t>Visualizza video</a:t>
            </a:r>
            <a:r>
              <a:rPr lang="it-IT" sz="3200"/>
              <a:t>. Vengono evidenziate le procedure di login e logout dell’utente.</a:t>
            </a:r>
          </a:p>
        </p:txBody>
      </p:sp>
      <p:pic>
        <p:nvPicPr>
          <p:cNvPr id="5" name="Immagine 4">
            <a:extLst>
              <a:ext uri="{FF2B5EF4-FFF2-40B4-BE49-F238E27FC236}">
                <a16:creationId xmlns:a16="http://schemas.microsoft.com/office/drawing/2014/main" id="{CEE4F1EF-3FAE-BF5C-DA91-320A0D5A67C6}"/>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1435335000"/>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764771"/>
          </a:xfrm>
        </p:spPr>
        <p:txBody>
          <a:bodyPr>
            <a:noAutofit/>
          </a:bodyPr>
          <a:lstStyle/>
          <a:p>
            <a:r>
              <a:rPr lang="it-IT" sz="5400" b="1"/>
              <a:t>SC-39 PROCESS ISOLATION</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2061556"/>
            <a:ext cx="11843290" cy="4339244"/>
          </a:xfrm>
        </p:spPr>
        <p:txBody>
          <a:bodyPr>
            <a:normAutofit/>
          </a:bodyPr>
          <a:lstStyle/>
          <a:p>
            <a:pPr marL="0" indent="0" algn="just">
              <a:buNone/>
            </a:pPr>
            <a:r>
              <a:rPr lang="it-IT" sz="2800" dirty="0">
                <a:effectLst/>
                <a:ea typeface="Calibri" panose="020F0502020204030204" pitchFamily="34" charset="0"/>
                <a:cs typeface="Calibri" panose="020F0502020204030204" pitchFamily="34" charset="0"/>
              </a:rPr>
              <a:t>Mantenere uno spazio di indirizzamento separato per ogni processo in esecuzione. </a:t>
            </a:r>
          </a:p>
          <a:p>
            <a:pPr marL="0" indent="0" algn="just">
              <a:buNone/>
            </a:pPr>
            <a:r>
              <a:rPr lang="it-IT" i="1" dirty="0"/>
              <a:t>Implementazione: </a:t>
            </a:r>
            <a:r>
              <a:rPr lang="it-IT" b="0" i="0" dirty="0">
                <a:solidFill>
                  <a:srgbClr val="000000"/>
                </a:solidFill>
                <a:effectLst/>
                <a:latin typeface="inherit"/>
              </a:rPr>
              <a:t>GCP fornisce automaticamente l'isolamento tra le reti virtuali. Inoltre, </a:t>
            </a:r>
            <a:r>
              <a:rPr lang="it-IT" b="0" i="0" dirty="0" err="1">
                <a:solidFill>
                  <a:srgbClr val="000000"/>
                </a:solidFill>
                <a:effectLst/>
                <a:latin typeface="inherit"/>
              </a:rPr>
              <a:t>Kubernetes</a:t>
            </a:r>
            <a:r>
              <a:rPr lang="it-IT" b="0" i="0" dirty="0">
                <a:solidFill>
                  <a:srgbClr val="000000"/>
                </a:solidFill>
                <a:effectLst/>
                <a:latin typeface="inherit"/>
              </a:rPr>
              <a:t> offre diverse opzioni per l'isolamento dei processi all'interno dei container, incluso l'utilizzo di container separati, </a:t>
            </a:r>
            <a:r>
              <a:rPr lang="it-IT" b="0" i="0" dirty="0" err="1">
                <a:solidFill>
                  <a:srgbClr val="000000"/>
                </a:solidFill>
                <a:effectLst/>
                <a:latin typeface="inherit"/>
              </a:rPr>
              <a:t>namespaces</a:t>
            </a:r>
            <a:r>
              <a:rPr lang="it-IT" dirty="0">
                <a:solidFill>
                  <a:srgbClr val="000000"/>
                </a:solidFill>
                <a:latin typeface="inherit"/>
              </a:rPr>
              <a:t> e </a:t>
            </a:r>
            <a:r>
              <a:rPr lang="it-IT" b="0" i="0" dirty="0">
                <a:solidFill>
                  <a:srgbClr val="000000"/>
                </a:solidFill>
                <a:effectLst/>
                <a:latin typeface="inherit"/>
              </a:rPr>
              <a:t>limitazione delle risorse.</a:t>
            </a:r>
          </a:p>
          <a:p>
            <a:pPr marL="0" indent="0" algn="just">
              <a:buNone/>
            </a:pPr>
            <a:endParaRPr lang="it-IT" sz="2000" dirty="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6" name="Immagine 5" descr="Immagine che contiene testo&#10;&#10;Descrizione generata automaticamente">
            <a:extLst>
              <a:ext uri="{FF2B5EF4-FFF2-40B4-BE49-F238E27FC236}">
                <a16:creationId xmlns:a16="http://schemas.microsoft.com/office/drawing/2014/main" id="{809F2759-2A7B-6843-ACF6-AF2784ECF3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7151" y="4599215"/>
            <a:ext cx="3577698" cy="2044399"/>
          </a:xfrm>
          <a:prstGeom prst="rect">
            <a:avLst/>
          </a:prstGeom>
        </p:spPr>
      </p:pic>
    </p:spTree>
    <p:extLst>
      <p:ext uri="{BB962C8B-B14F-4D97-AF65-F5344CB8AC3E}">
        <p14:creationId xmlns:p14="http://schemas.microsoft.com/office/powerpoint/2010/main" val="286134965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325563"/>
          </a:xfrm>
        </p:spPr>
        <p:txBody>
          <a:bodyPr>
            <a:noAutofit/>
          </a:bodyPr>
          <a:lstStyle/>
          <a:p>
            <a:r>
              <a:rPr lang="it-IT" sz="5400" b="1"/>
              <a:t>CONTROLLI NON IMPLEMENTABILI</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579417"/>
            <a:ext cx="11843290" cy="4904509"/>
          </a:xfrm>
        </p:spPr>
        <p:txBody>
          <a:bodyPr>
            <a:normAutofit fontScale="92500" lnSpcReduction="10000"/>
          </a:bodyPr>
          <a:lstStyle/>
          <a:p>
            <a:pPr marL="0" indent="0">
              <a:buNone/>
            </a:pPr>
            <a:r>
              <a:rPr lang="it-IT" sz="2400" b="1"/>
              <a:t>SC-4 INFORMATION IN SHARED SYSTEM RESOURCES</a:t>
            </a:r>
            <a:r>
              <a:rPr lang="it-IT" sz="2400"/>
              <a:t>: Il sistema non prevede risorse condivise tra più utenti.</a:t>
            </a:r>
          </a:p>
          <a:p>
            <a:pPr marL="0" indent="0">
              <a:buNone/>
            </a:pPr>
            <a:r>
              <a:rPr lang="en-US" sz="2400" b="1"/>
              <a:t>SC-7 (4) EXTERNAL TELECOMMUNICATIONS SERVICES:</a:t>
            </a:r>
            <a:r>
              <a:rPr lang="en-US" sz="2400"/>
              <a:t> Il sistema non prevede servizi di telecomunicazione esterni.</a:t>
            </a:r>
            <a:endParaRPr lang="it-IT" sz="2400"/>
          </a:p>
          <a:p>
            <a:pPr marL="0" indent="0">
              <a:buNone/>
            </a:pPr>
            <a:r>
              <a:rPr lang="it-IT" sz="2400" b="1"/>
              <a:t>SC-7 (7) SPLIT TUNNELING FOR REMOTE DEVICES: </a:t>
            </a:r>
            <a:r>
              <a:rPr lang="it-IT" sz="2400"/>
              <a:t>Il sistema non prevede l’installazione del tunnel IPSec per l’accesso da remoto.</a:t>
            </a:r>
          </a:p>
          <a:p>
            <a:pPr marL="0" indent="0">
              <a:buNone/>
            </a:pPr>
            <a:r>
              <a:rPr lang="it-IT" sz="2400" b="1"/>
              <a:t>SC-15 COLLABORATIVE COMPUTING DEVICES AND APPLICATIONS: </a:t>
            </a:r>
            <a:r>
              <a:rPr lang="it-IT" sz="2400"/>
              <a:t>Il sistema non fornisce ai propri utenti strumenti per le operazioni di calcolo collaborative.</a:t>
            </a:r>
          </a:p>
          <a:p>
            <a:pPr marL="0" indent="0">
              <a:buNone/>
            </a:pPr>
            <a:r>
              <a:rPr lang="it-IT" sz="2400" b="1"/>
              <a:t>SC-20 SECURE NAME/ADDRESS RESOLUTION SERVICE (AUTHORITATIVE SOURCE): </a:t>
            </a:r>
            <a:r>
              <a:rPr lang="it-IT" sz="2400"/>
              <a:t>Avendo utilizzato un servizio gratuito di DNS dinamico, non possiamo configurarlo. </a:t>
            </a:r>
          </a:p>
          <a:p>
            <a:pPr marL="0" indent="0">
              <a:buNone/>
            </a:pPr>
            <a:r>
              <a:rPr lang="it-IT" sz="2400" b="1"/>
              <a:t>SC-21 SECURE NAME/ADDRESS RESOLUTION SERVICE (RECURSIVE OR CACHING RESOLVER): </a:t>
            </a:r>
            <a:r>
              <a:rPr lang="it-IT" sz="2400"/>
              <a:t>Avendo utilizzato un servizio gratuito di DNS dinamico, non possiamo configurarlo. </a:t>
            </a:r>
          </a:p>
          <a:p>
            <a:pPr marL="0" indent="0">
              <a:buNone/>
            </a:pPr>
            <a:r>
              <a:rPr lang="it-IT" sz="2400" b="1"/>
              <a:t>SC-22 ARCHITECTURE AND PROVISIONING FOR SECURE NAME/ADDRESS RESOLUTION SERVICE: </a:t>
            </a:r>
            <a:r>
              <a:rPr lang="it-IT" sz="2400"/>
              <a:t>Avendo utilizzato un servizio gratuito di DNS dinamico, non possiamo configurarlo. </a:t>
            </a:r>
          </a:p>
          <a:p>
            <a:pPr marL="0" indent="0">
              <a:buNone/>
            </a:pPr>
            <a:endParaRPr lang="it-IT" sz="200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2209745958"/>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325563"/>
          </a:xfrm>
        </p:spPr>
        <p:txBody>
          <a:bodyPr>
            <a:noAutofit/>
          </a:bodyPr>
          <a:lstStyle/>
          <a:p>
            <a:r>
              <a:rPr lang="it-IT" sz="5400" b="1"/>
              <a:t>CONTROLLI HIGH-LEVEL</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325563"/>
            <a:ext cx="11843290" cy="5208241"/>
          </a:xfrm>
        </p:spPr>
        <p:txBody>
          <a:bodyPr>
            <a:normAutofit/>
          </a:bodyPr>
          <a:lstStyle/>
          <a:p>
            <a:pPr marL="0" indent="0" algn="just">
              <a:buNone/>
            </a:pPr>
            <a:r>
              <a:rPr lang="it-IT" sz="2400" b="1"/>
              <a:t>SC-3 SECURITY FUNCTION ISOLATION: </a:t>
            </a:r>
            <a:r>
              <a:rPr lang="it-IT" sz="2400"/>
              <a:t>Isolare le funzioni di sicurezza dalle funzioni non di sicurezza.</a:t>
            </a:r>
          </a:p>
          <a:p>
            <a:pPr marL="0" indent="0">
              <a:buNone/>
            </a:pPr>
            <a:r>
              <a:rPr lang="it-IT" sz="2400" b="1"/>
              <a:t>SC-7 (18) FAIL SECURE:</a:t>
            </a:r>
            <a:r>
              <a:rPr lang="it-IT" sz="2400"/>
              <a:t> Impedire ai sistemi di entrare in stati non sicuri in caso di fallimento operativo di un dispositivo di protezione perimetrale.</a:t>
            </a:r>
          </a:p>
          <a:p>
            <a:pPr marL="0" indent="0">
              <a:buNone/>
            </a:pPr>
            <a:r>
              <a:rPr lang="it-IT" sz="2400" b="1"/>
              <a:t>SC-7 (21) ISOLATION OF SYSTEM COMPONENTS: </a:t>
            </a:r>
            <a:r>
              <a:rPr lang="it-IT" sz="2400"/>
              <a:t>Impiegare meccanismi di protezione perimetrale per isolare i componenti di sistema.</a:t>
            </a:r>
          </a:p>
          <a:p>
            <a:pPr marL="0" indent="0">
              <a:buNone/>
            </a:pPr>
            <a:r>
              <a:rPr lang="it-IT" sz="2400" b="1"/>
              <a:t>SC-12 (1) AVAILABILITY: </a:t>
            </a:r>
            <a:r>
              <a:rPr lang="it-IT" sz="2400"/>
              <a:t>Garantire l’availability dell’informazione a seguito della perdita delle chiavi crittografiche da parte dell’utente.</a:t>
            </a:r>
          </a:p>
          <a:p>
            <a:pPr marL="0" indent="0">
              <a:buNone/>
            </a:pPr>
            <a:r>
              <a:rPr lang="it-IT" sz="2400" b="1"/>
              <a:t>SC-24 FAIL IN KNOWN STATE: </a:t>
            </a:r>
            <a:r>
              <a:rPr lang="it-IT" sz="2400"/>
              <a:t>Preservare la confidenzialità, integrità e availability delle informazioni al seguito di fallimenti del sistema o di suoi componenti.</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49237173"/>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F1CA4ABC-BD8F-4BC6-DA61-61E294FC87EE}"/>
              </a:ext>
            </a:extLst>
          </p:cNvPr>
          <p:cNvSpPr txBox="1"/>
          <p:nvPr/>
        </p:nvSpPr>
        <p:spPr>
          <a:xfrm>
            <a:off x="9272337" y="5528431"/>
            <a:ext cx="2919663" cy="1323439"/>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Valerio Mennillo</a:t>
            </a:r>
          </a:p>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Dario Riccardi</a:t>
            </a:r>
          </a:p>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Giuseppe Spiezia</a:t>
            </a:r>
          </a:p>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Anna Varriale</a:t>
            </a:r>
          </a:p>
        </p:txBody>
      </p:sp>
      <p:pic>
        <p:nvPicPr>
          <p:cNvPr id="8" name="Immagine 7">
            <a:extLst>
              <a:ext uri="{FF2B5EF4-FFF2-40B4-BE49-F238E27FC236}">
                <a16:creationId xmlns:a16="http://schemas.microsoft.com/office/drawing/2014/main" id="{4263EC9C-AA09-8701-F699-5BB6D0807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8214" y="1066892"/>
            <a:ext cx="5033155" cy="5521675"/>
          </a:xfrm>
          <a:prstGeom prst="rect">
            <a:avLst/>
          </a:prstGeom>
        </p:spPr>
      </p:pic>
      <p:sp>
        <p:nvSpPr>
          <p:cNvPr id="9" name="CasellaDiTesto 8">
            <a:extLst>
              <a:ext uri="{FF2B5EF4-FFF2-40B4-BE49-F238E27FC236}">
                <a16:creationId xmlns:a16="http://schemas.microsoft.com/office/drawing/2014/main" id="{F10C6E57-4942-C8FC-3FDC-82510877158F}"/>
              </a:ext>
            </a:extLst>
          </p:cNvPr>
          <p:cNvSpPr txBox="1"/>
          <p:nvPr/>
        </p:nvSpPr>
        <p:spPr>
          <a:xfrm>
            <a:off x="2791642" y="3237044"/>
            <a:ext cx="6949518" cy="1200329"/>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it-IT" sz="7200" b="1" i="0" u="none" strike="noStrike" kern="1200" cap="none" spc="0" normalizeH="0" baseline="0" noProof="0" dirty="0">
                <a:ln>
                  <a:noFill/>
                </a:ln>
                <a:solidFill>
                  <a:prstClr val="black"/>
                </a:solidFill>
                <a:effectLst/>
                <a:uLnTx/>
                <a:uFillTx/>
                <a:latin typeface="Calibri"/>
                <a:ea typeface="+mn-ea"/>
                <a:cs typeface="+mn-cs"/>
              </a:rPr>
              <a:t>CONTROLLI CP</a:t>
            </a:r>
            <a:endParaRPr kumimoji="0" lang="it-IT" sz="6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10" name="Immagine 9">
            <a:extLst>
              <a:ext uri="{FF2B5EF4-FFF2-40B4-BE49-F238E27FC236}">
                <a16:creationId xmlns:a16="http://schemas.microsoft.com/office/drawing/2014/main" id="{4312078E-8A5C-93DB-FC9D-CB6763980600}"/>
              </a:ext>
            </a:extLst>
          </p:cNvPr>
          <p:cNvPicPr>
            <a:picLocks noChangeAspect="1"/>
          </p:cNvPicPr>
          <p:nvPr/>
        </p:nvPicPr>
        <p:blipFill>
          <a:blip r:embed="rId3"/>
          <a:stretch>
            <a:fillRect/>
          </a:stretch>
        </p:blipFill>
        <p:spPr>
          <a:xfrm>
            <a:off x="0" y="0"/>
            <a:ext cx="4210050" cy="1085850"/>
          </a:xfrm>
          <a:prstGeom prst="rect">
            <a:avLst/>
          </a:prstGeom>
        </p:spPr>
      </p:pic>
    </p:spTree>
    <p:extLst>
      <p:ext uri="{BB962C8B-B14F-4D97-AF65-F5344CB8AC3E}">
        <p14:creationId xmlns:p14="http://schemas.microsoft.com/office/powerpoint/2010/main" val="168876850"/>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44DD48-894C-37BF-D6FE-A98FB591A879}"/>
              </a:ext>
            </a:extLst>
          </p:cNvPr>
          <p:cNvSpPr>
            <a:spLocks noGrp="1"/>
          </p:cNvSpPr>
          <p:nvPr>
            <p:ph type="title"/>
          </p:nvPr>
        </p:nvSpPr>
        <p:spPr>
          <a:xfrm>
            <a:off x="4288901" y="0"/>
            <a:ext cx="7350649" cy="1698171"/>
          </a:xfrm>
        </p:spPr>
        <p:txBody>
          <a:bodyPr>
            <a:normAutofit/>
          </a:bodyPr>
          <a:lstStyle/>
          <a:p>
            <a:r>
              <a:rPr lang="it-IT" sz="5400" b="1"/>
              <a:t>FAMIGLIA DI CONTROLLI:</a:t>
            </a:r>
            <a:br>
              <a:rPr lang="it-IT" sz="5400" b="1"/>
            </a:br>
            <a:r>
              <a:rPr lang="it-IT" sz="5400" b="1"/>
              <a:t>CONTINGENCY PLANNING</a:t>
            </a:r>
          </a:p>
        </p:txBody>
      </p:sp>
      <p:sp>
        <p:nvSpPr>
          <p:cNvPr id="3" name="Segnaposto contenuto 2">
            <a:extLst>
              <a:ext uri="{FF2B5EF4-FFF2-40B4-BE49-F238E27FC236}">
                <a16:creationId xmlns:a16="http://schemas.microsoft.com/office/drawing/2014/main" id="{7C8E28B9-D30D-8219-F8DB-BBFF2F3B9A8F}"/>
              </a:ext>
            </a:extLst>
          </p:cNvPr>
          <p:cNvSpPr>
            <a:spLocks noGrp="1"/>
          </p:cNvSpPr>
          <p:nvPr>
            <p:ph idx="1"/>
          </p:nvPr>
        </p:nvSpPr>
        <p:spPr>
          <a:xfrm>
            <a:off x="304800" y="2007326"/>
            <a:ext cx="11517086" cy="4281179"/>
          </a:xfrm>
        </p:spPr>
        <p:txBody>
          <a:bodyPr>
            <a:normAutofit/>
          </a:bodyPr>
          <a:lstStyle/>
          <a:p>
            <a:pPr marL="0" indent="0" algn="just">
              <a:buNone/>
            </a:pPr>
            <a:r>
              <a:rPr lang="it-IT" sz="3200"/>
              <a:t>L’organizzazione deve stabilire, mantenere e implementare effettivamente un piano per le emergenze, operazioni di backup e post-disaster recovery per i sistemi informativi organizzativi per garantire la disponibilità di risorse informatiche critiche e la continuità di operazioni in situazioni di emergenza.</a:t>
            </a:r>
          </a:p>
          <a:p>
            <a:pPr marL="0" indent="0" algn="just">
              <a:buNone/>
            </a:pPr>
            <a:r>
              <a:rPr lang="it-IT" sz="3200"/>
              <a:t>Per quanto riguarda questa famiglia di controlli, abbiamo valutato la nostra applicazione con:</a:t>
            </a:r>
          </a:p>
          <a:p>
            <a:pPr marL="0" indent="0" algn="just">
              <a:buNone/>
            </a:pPr>
            <a:r>
              <a:rPr lang="it-IT" sz="3200"/>
              <a:t> assurance level = moderate.</a:t>
            </a:r>
          </a:p>
        </p:txBody>
      </p:sp>
      <p:pic>
        <p:nvPicPr>
          <p:cNvPr id="5" name="Immagine 4">
            <a:extLst>
              <a:ext uri="{FF2B5EF4-FFF2-40B4-BE49-F238E27FC236}">
                <a16:creationId xmlns:a16="http://schemas.microsoft.com/office/drawing/2014/main" id="{DD8C75E8-BC89-52E5-CB54-EC215A9B0162}"/>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116624250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336526" y="0"/>
            <a:ext cx="5236099" cy="1325563"/>
          </a:xfrm>
        </p:spPr>
        <p:txBody>
          <a:bodyPr>
            <a:noAutofit/>
          </a:bodyPr>
          <a:lstStyle/>
          <a:p>
            <a:r>
              <a:rPr lang="it-IT" sz="5400" b="1"/>
              <a:t>CP-1 POLICY AND PROCEDURES</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2289358"/>
            <a:ext cx="11843290" cy="2443064"/>
          </a:xfrm>
        </p:spPr>
        <p:txBody>
          <a:bodyPr>
            <a:normAutofit/>
          </a:bodyPr>
          <a:lstStyle/>
          <a:p>
            <a:pPr marL="0" indent="0" algn="just">
              <a:buNone/>
            </a:pPr>
            <a:r>
              <a:rPr lang="it-IT"/>
              <a:t>Il controllo CP-1 richiede lo sviluppo e l’implementazione di politiche e procedure formali per creare un contingency plan. </a:t>
            </a:r>
            <a:endParaRPr lang="it-IT" i="1"/>
          </a:p>
          <a:p>
            <a:pPr marL="0" indent="0" algn="just">
              <a:buNone/>
            </a:pPr>
            <a:r>
              <a:rPr lang="it-IT" i="1"/>
              <a:t>Implementazione: </a:t>
            </a:r>
            <a:r>
              <a:rPr lang="it-IT"/>
              <a:t>Per implementare questo controllo prevediamo di effettuare un contingency plan.</a:t>
            </a:r>
            <a:endParaRPr lang="it-IT" sz="240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1424714848"/>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276375"/>
            <a:ext cx="11843290" cy="5581624"/>
          </a:xfrm>
        </p:spPr>
        <p:txBody>
          <a:bodyPr>
            <a:normAutofit fontScale="92500" lnSpcReduction="10000"/>
          </a:bodyPr>
          <a:lstStyle/>
          <a:p>
            <a:pPr marL="0" indent="0" algn="just">
              <a:buNone/>
            </a:pPr>
            <a:r>
              <a:rPr lang="it-IT" sz="2000"/>
              <a:t>Sviluppare un piano di emergenza per il sistema  che:</a:t>
            </a:r>
          </a:p>
          <a:p>
            <a:pPr marL="457200" indent="-457200" algn="just">
              <a:buAutoNum type="arabicPeriod"/>
            </a:pPr>
            <a:r>
              <a:rPr lang="it-IT" sz="2000"/>
              <a:t>Identifica le funzioni aziendali e i requisiti di contingenza associati;</a:t>
            </a:r>
          </a:p>
          <a:p>
            <a:pPr marL="457200" indent="-457200" algn="just">
              <a:buAutoNum type="arabicPeriod"/>
            </a:pPr>
            <a:r>
              <a:rPr lang="it-IT" sz="2000"/>
              <a:t>Fornisce obiettivi di ripristino, priorità di ripristino e metriche;</a:t>
            </a:r>
          </a:p>
          <a:p>
            <a:pPr marL="457200" indent="-457200" algn="just">
              <a:buAutoNum type="arabicPeriod"/>
            </a:pPr>
            <a:r>
              <a:rPr lang="it-IT" sz="2000"/>
              <a:t>Stabilisce ruoli di emergenza, responsabilità, e assegna agli individui con informazioni di contatto;</a:t>
            </a:r>
          </a:p>
          <a:p>
            <a:pPr marL="457200" indent="-457200" algn="just">
              <a:buAutoNum type="arabicPeriod"/>
            </a:pPr>
            <a:r>
              <a:rPr lang="it-IT" sz="2000"/>
              <a:t>Le funzioni aziendali devono funzionare nonostante il sistema subisca delle interruzioni, compromissioni o fallimenti;</a:t>
            </a:r>
          </a:p>
          <a:p>
            <a:pPr marL="457200" indent="-457200" algn="just">
              <a:buAutoNum type="arabicPeriod"/>
            </a:pPr>
            <a:r>
              <a:rPr lang="it-IT" sz="2000"/>
              <a:t>Gestisce l’eventuale ripristino completo del sistema senza deterioramento dei controlli originariamente pianificati e realizzati;</a:t>
            </a:r>
          </a:p>
          <a:p>
            <a:pPr marL="457200" indent="-457200" algn="just">
              <a:buAutoNum type="arabicPeriod"/>
            </a:pPr>
            <a:r>
              <a:rPr lang="it-IT" sz="2000"/>
              <a:t>Affronta la condivisione di informazioni di emergenza;</a:t>
            </a:r>
          </a:p>
          <a:p>
            <a:pPr marL="457200" indent="-457200" algn="just">
              <a:buAutoNum type="arabicPeriod"/>
            </a:pPr>
            <a:r>
              <a:rPr lang="it-IT" sz="2000"/>
              <a:t>Deve essere esaminato e approvato;</a:t>
            </a:r>
          </a:p>
          <a:p>
            <a:pPr marL="457200" indent="-457200" algn="just">
              <a:buAutoNum type="arabicPeriod"/>
            </a:pPr>
            <a:r>
              <a:rPr lang="it-IT" sz="2000"/>
              <a:t>Devono essere distribuite delle copie del piano di emergenza;</a:t>
            </a:r>
          </a:p>
          <a:p>
            <a:pPr marL="457200" indent="-457200" algn="just">
              <a:buAutoNum type="arabicPeriod"/>
            </a:pPr>
            <a:r>
              <a:rPr lang="it-IT" sz="2000"/>
              <a:t>Le attività di pianificazione delle emergenze devono essere coordinate con le attività di gestione degli incidenti;</a:t>
            </a:r>
          </a:p>
          <a:p>
            <a:pPr marL="457200" indent="-457200" algn="just">
              <a:buAutoNum type="arabicPeriod"/>
            </a:pPr>
            <a:r>
              <a:rPr lang="it-IT" sz="2000"/>
              <a:t>Il contingency plan deve essere sempre aggiornato.</a:t>
            </a:r>
          </a:p>
          <a:p>
            <a:pPr marL="0" indent="0" algn="just">
              <a:buNone/>
            </a:pPr>
            <a:r>
              <a:rPr lang="it-IT" sz="2000" i="1"/>
              <a:t>Implementazione: </a:t>
            </a:r>
            <a:r>
              <a:rPr lang="it-IT" sz="2000"/>
              <a:t>Il nostro contingency plan prevede di affidarci a Google, avendo distribuito lì la nostra applicazione. Ci siamo serviti di servizi di Backup, ripristino e di disaster recovery, integrati nel servizio di cloud. </a:t>
            </a:r>
          </a:p>
          <a:p>
            <a:pPr marL="0" indent="0" algn="just">
              <a:buNone/>
            </a:pPr>
            <a:r>
              <a:rPr lang="it-IT" sz="2000"/>
              <a:t>Nel remoto caso si verifichi l’interruzione del cloud provider in tutti i siti, la soluzione da adottare è migrare verso un altro cloud provider (es. AWS per l’applicazione e Google Cloud Storage), servendoci alla flessibilità delle configurazioni.</a:t>
            </a:r>
            <a:endParaRPr lang="it-IT" sz="2000" i="1"/>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
        <p:nvSpPr>
          <p:cNvPr id="5" name="Titolo 1">
            <a:extLst>
              <a:ext uri="{FF2B5EF4-FFF2-40B4-BE49-F238E27FC236}">
                <a16:creationId xmlns:a16="http://schemas.microsoft.com/office/drawing/2014/main" id="{64208FFF-3A76-135C-CBFA-BB7F98E0820E}"/>
              </a:ext>
            </a:extLst>
          </p:cNvPr>
          <p:cNvSpPr txBox="1"/>
          <p:nvPr/>
        </p:nvSpPr>
        <p:spPr>
          <a:xfrm>
            <a:off x="4355577" y="0"/>
            <a:ext cx="7341124" cy="1085181"/>
          </a:xfrm>
          <a:prstGeom prst="rect">
            <a:avLst/>
          </a:prstGeom>
        </p:spPr>
        <p:txBody>
          <a:bodyPr vert="horz" lIns="91440" tIns="45720" rIns="91440" bIns="45720" rtlCol="0" anchor="ctr">
            <a:noAutofit/>
          </a:bodyPr>
          <a:lstStyle>
            <a:defPPr>
              <a:defRPr lang="it-IT"/>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5400" b="1"/>
              <a:t>CP-2 CONTINGENCY PLAN</a:t>
            </a:r>
          </a:p>
        </p:txBody>
      </p:sp>
    </p:spTree>
    <p:extLst>
      <p:ext uri="{BB962C8B-B14F-4D97-AF65-F5344CB8AC3E}">
        <p14:creationId xmlns:p14="http://schemas.microsoft.com/office/powerpoint/2010/main" val="3392231436"/>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
        <p:nvSpPr>
          <p:cNvPr id="3" name="TextBox 2">
            <a:extLst>
              <a:ext uri="{FF2B5EF4-FFF2-40B4-BE49-F238E27FC236}">
                <a16:creationId xmlns:a16="http://schemas.microsoft.com/office/drawing/2014/main" id="{8FE66071-CBD1-FEF8-805A-3C68CF7536AB}"/>
              </a:ext>
            </a:extLst>
          </p:cNvPr>
          <p:cNvSpPr txBox="1"/>
          <p:nvPr/>
        </p:nvSpPr>
        <p:spPr>
          <a:xfrm>
            <a:off x="4316510" y="5893145"/>
            <a:ext cx="7716207" cy="646331"/>
          </a:xfrm>
          <a:prstGeom prst="rect">
            <a:avLst/>
          </a:prstGeom>
          <a:noFill/>
        </p:spPr>
        <p:txBody>
          <a:bodyPr wrap="square" rtlCol="0">
            <a:spAutoFit/>
          </a:bodyPr>
          <a:lstStyle/>
          <a:p>
            <a:r>
              <a:rPr lang="en-US" dirty="0"/>
              <a:t>Fonte: https://www.unifieddatascience.com/disaster-recovery-and-business-continuity-plan-on-google-cloud</a:t>
            </a:r>
            <a:endParaRPr lang="en-150" dirty="0"/>
          </a:p>
        </p:txBody>
      </p:sp>
      <p:sp>
        <p:nvSpPr>
          <p:cNvPr id="5" name="TextBox 4">
            <a:extLst>
              <a:ext uri="{FF2B5EF4-FFF2-40B4-BE49-F238E27FC236}">
                <a16:creationId xmlns:a16="http://schemas.microsoft.com/office/drawing/2014/main" id="{653282EE-6098-78CA-A3E5-E139486DF215}"/>
              </a:ext>
            </a:extLst>
          </p:cNvPr>
          <p:cNvSpPr txBox="1"/>
          <p:nvPr/>
        </p:nvSpPr>
        <p:spPr>
          <a:xfrm>
            <a:off x="5576695" y="1085181"/>
            <a:ext cx="5316070" cy="830997"/>
          </a:xfrm>
          <a:prstGeom prst="rect">
            <a:avLst/>
          </a:prstGeom>
          <a:noFill/>
        </p:spPr>
        <p:txBody>
          <a:bodyPr wrap="square" rtlCol="0">
            <a:spAutoFit/>
          </a:bodyPr>
          <a:lstStyle/>
          <a:p>
            <a:r>
              <a:rPr lang="en-US" sz="2400" b="1" dirty="0"/>
              <a:t>Disaster Recovery and Business Continuity Plan on google cloud</a:t>
            </a:r>
            <a:endParaRPr lang="en-150" sz="2400" b="1" dirty="0"/>
          </a:p>
        </p:txBody>
      </p:sp>
      <p:sp>
        <p:nvSpPr>
          <p:cNvPr id="9" name="Titolo 1">
            <a:extLst>
              <a:ext uri="{FF2B5EF4-FFF2-40B4-BE49-F238E27FC236}">
                <a16:creationId xmlns:a16="http://schemas.microsoft.com/office/drawing/2014/main" id="{CBC4A329-1D0C-F184-BDEB-964310A8F2CD}"/>
              </a:ext>
            </a:extLst>
          </p:cNvPr>
          <p:cNvSpPr txBox="1">
            <a:spLocks/>
          </p:cNvSpPr>
          <p:nvPr/>
        </p:nvSpPr>
        <p:spPr>
          <a:xfrm>
            <a:off x="4355577" y="0"/>
            <a:ext cx="7341124" cy="10851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5400" b="1"/>
              <a:t>CP-2 CONTINGENCY PLAN</a:t>
            </a:r>
            <a:endParaRPr lang="it-IT" sz="5400" b="1" dirty="0"/>
          </a:p>
        </p:txBody>
      </p:sp>
      <p:sp>
        <p:nvSpPr>
          <p:cNvPr id="2" name="TextBox 1">
            <a:extLst>
              <a:ext uri="{FF2B5EF4-FFF2-40B4-BE49-F238E27FC236}">
                <a16:creationId xmlns:a16="http://schemas.microsoft.com/office/drawing/2014/main" id="{C8228213-C79B-AEDC-9206-9577F11BE85E}"/>
              </a:ext>
            </a:extLst>
          </p:cNvPr>
          <p:cNvSpPr txBox="1"/>
          <p:nvPr/>
        </p:nvSpPr>
        <p:spPr>
          <a:xfrm>
            <a:off x="4212702" y="2218944"/>
            <a:ext cx="7484000" cy="2031325"/>
          </a:xfrm>
          <a:prstGeom prst="rect">
            <a:avLst/>
          </a:prstGeom>
          <a:noFill/>
        </p:spPr>
        <p:txBody>
          <a:bodyPr wrap="square" rtlCol="0">
            <a:spAutoFit/>
          </a:bodyPr>
          <a:lstStyle/>
          <a:p>
            <a:r>
              <a:rPr lang="en-US" i="1" dirty="0"/>
              <a:t>“By default, Kubernetes Engine creates a cluster in a single zone. To improve availability, you can create a regional cluster in GKE, the managed service that distributes the underlying VMs across multiple zones within a region. GKE replicates masters and nodes across zones. This provides continued availability in the event of a zone failure. The redundant masters allow the cluster is a managed Kubernetes service that is used for container orchestration. By default, Kubernetes Engine creates a cluster in a single zone.” </a:t>
            </a:r>
            <a:endParaRPr lang="en-150" i="1" dirty="0"/>
          </a:p>
        </p:txBody>
      </p:sp>
      <p:pic>
        <p:nvPicPr>
          <p:cNvPr id="8" name="Picture 7">
            <a:extLst>
              <a:ext uri="{FF2B5EF4-FFF2-40B4-BE49-F238E27FC236}">
                <a16:creationId xmlns:a16="http://schemas.microsoft.com/office/drawing/2014/main" id="{125F80A7-57CD-3CB0-49D1-683697ACEA6E}"/>
              </a:ext>
            </a:extLst>
          </p:cNvPr>
          <p:cNvPicPr>
            <a:picLocks noChangeAspect="1"/>
          </p:cNvPicPr>
          <p:nvPr/>
        </p:nvPicPr>
        <p:blipFill>
          <a:blip r:embed="rId3"/>
          <a:stretch>
            <a:fillRect/>
          </a:stretch>
        </p:blipFill>
        <p:spPr>
          <a:xfrm>
            <a:off x="6522149" y="4458346"/>
            <a:ext cx="2371916" cy="882428"/>
          </a:xfrm>
          <a:prstGeom prst="rect">
            <a:avLst/>
          </a:prstGeom>
        </p:spPr>
      </p:pic>
      <p:pic>
        <p:nvPicPr>
          <p:cNvPr id="13" name="Picture 12">
            <a:extLst>
              <a:ext uri="{FF2B5EF4-FFF2-40B4-BE49-F238E27FC236}">
                <a16:creationId xmlns:a16="http://schemas.microsoft.com/office/drawing/2014/main" id="{9839B2D9-02E9-E731-C31D-E3715553F082}"/>
              </a:ext>
            </a:extLst>
          </p:cNvPr>
          <p:cNvPicPr>
            <a:picLocks noChangeAspect="1"/>
          </p:cNvPicPr>
          <p:nvPr/>
        </p:nvPicPr>
        <p:blipFill>
          <a:blip r:embed="rId4"/>
          <a:stretch>
            <a:fillRect/>
          </a:stretch>
        </p:blipFill>
        <p:spPr>
          <a:xfrm>
            <a:off x="495299" y="1316736"/>
            <a:ext cx="3821211" cy="5114544"/>
          </a:xfrm>
          <a:prstGeom prst="rect">
            <a:avLst/>
          </a:prstGeom>
        </p:spPr>
      </p:pic>
    </p:spTree>
    <p:extLst>
      <p:ext uri="{BB962C8B-B14F-4D97-AF65-F5344CB8AC3E}">
        <p14:creationId xmlns:p14="http://schemas.microsoft.com/office/powerpoint/2010/main" val="2241854355"/>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346661"/>
            <a:ext cx="11843290" cy="5170517"/>
          </a:xfrm>
        </p:spPr>
        <p:txBody>
          <a:bodyPr>
            <a:normAutofit fontScale="92500" lnSpcReduction="10000"/>
          </a:bodyPr>
          <a:lstStyle/>
          <a:p>
            <a:pPr marL="0" indent="0" algn="just">
              <a:buNone/>
            </a:pPr>
            <a:r>
              <a:rPr lang="it-IT" sz="2400" b="1"/>
              <a:t>CP-2 (1) COORDINATE WITH RELATED PLANS: </a:t>
            </a:r>
            <a:r>
              <a:rPr lang="it-IT" sz="2400"/>
              <a:t>Coordinare lo sviluppo del piano di emergenza con gli elementi organizzativi responsabili dei relativi piani.</a:t>
            </a:r>
          </a:p>
          <a:p>
            <a:pPr marL="0" indent="0" algn="just">
              <a:buNone/>
            </a:pPr>
            <a:r>
              <a:rPr lang="it-IT" sz="2400" i="1"/>
              <a:t>Implementazione: </a:t>
            </a:r>
            <a:r>
              <a:rPr lang="it-IT" sz="2400"/>
              <a:t>Abbiamo previsto che il team di sviluppo sia il solo responsabile per la gestione delle emergenze e di assegnare a loro l’autorità per prendere decisioni durante le emergenze. </a:t>
            </a:r>
          </a:p>
          <a:p>
            <a:pPr marL="0" indent="0" algn="just">
              <a:buNone/>
            </a:pPr>
            <a:r>
              <a:rPr lang="it-IT" sz="2400" b="1"/>
              <a:t>CP-2 (3) RESUME MISSION AND BUSINESS FUNCTIONS: </a:t>
            </a:r>
            <a:r>
              <a:rPr lang="it-IT" sz="2400"/>
              <a:t>Pianificare la ripresa della missione essenziale e delle funzioni aziendali con un tempo da stabilire di attivazione del piano di emergenza. </a:t>
            </a:r>
          </a:p>
          <a:p>
            <a:pPr marL="0" indent="0" algn="just">
              <a:buNone/>
            </a:pPr>
            <a:r>
              <a:rPr lang="it-IT" sz="2400" i="1"/>
              <a:t>Implementazione: </a:t>
            </a:r>
            <a:r>
              <a:rPr lang="it-IT" sz="2400"/>
              <a:t>Il tempo di ripresa delle funzioni aziendali e di attivazione del piano di emergenza dipendono dall’emergenza specifica. Abbiamo previsto un tempo massimo di un’ora per riprendere le funzioni aziendali e mezz’ora per l’attivazione del piano di emergenza.</a:t>
            </a:r>
          </a:p>
          <a:p>
            <a:pPr marL="0" indent="0" algn="just">
              <a:buNone/>
            </a:pPr>
            <a:r>
              <a:rPr lang="it-IT" sz="2400" b="1"/>
              <a:t>CP-2 (8) IDENTIFY CRITICAL ASSETS: </a:t>
            </a:r>
            <a:r>
              <a:rPr lang="it-IT" sz="2400"/>
              <a:t>Identificare le risorse di sistema critiche che supportano la missione essenziale e le funzioni di business.</a:t>
            </a:r>
          </a:p>
          <a:p>
            <a:pPr marL="0" indent="0" algn="just">
              <a:buNone/>
            </a:pPr>
            <a:r>
              <a:rPr lang="it-IT" sz="2400" i="1"/>
              <a:t>Implementazione: </a:t>
            </a:r>
            <a:r>
              <a:rPr lang="it-IT" sz="2400"/>
              <a:t>Gli asset critici da difendere per la nostra applicazione sono:</a:t>
            </a:r>
          </a:p>
          <a:p>
            <a:pPr algn="just"/>
            <a:r>
              <a:rPr lang="it-IT" sz="2400"/>
              <a:t>I video, conservati nel gestore video;</a:t>
            </a:r>
          </a:p>
          <a:p>
            <a:pPr algn="just"/>
            <a:r>
              <a:rPr lang="it-IT" sz="2400"/>
              <a:t>I dati relativi agli utenti, conservati in Keycloak.</a:t>
            </a:r>
          </a:p>
          <a:p>
            <a:pPr marL="0" indent="0" algn="just">
              <a:buNone/>
            </a:pPr>
            <a:r>
              <a:rPr lang="it-IT" sz="2400"/>
              <a:t>Gli utenti devono poter usufruire del servizio principale di UninaStream, ovvero la visione dei video.</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
        <p:nvSpPr>
          <p:cNvPr id="2" name="Titolo 1">
            <a:extLst>
              <a:ext uri="{FF2B5EF4-FFF2-40B4-BE49-F238E27FC236}">
                <a16:creationId xmlns:a16="http://schemas.microsoft.com/office/drawing/2014/main" id="{FD20374A-CB9A-46D8-E689-641BEC9B7669}"/>
              </a:ext>
            </a:extLst>
          </p:cNvPr>
          <p:cNvSpPr>
            <a:spLocks noGrp="1"/>
          </p:cNvSpPr>
          <p:nvPr>
            <p:ph type="title"/>
          </p:nvPr>
        </p:nvSpPr>
        <p:spPr>
          <a:xfrm>
            <a:off x="4355577" y="0"/>
            <a:ext cx="7341124" cy="1085181"/>
          </a:xfrm>
        </p:spPr>
        <p:txBody>
          <a:bodyPr>
            <a:noAutofit/>
          </a:bodyPr>
          <a:lstStyle/>
          <a:p>
            <a:r>
              <a:rPr lang="it-IT" sz="5400" b="1"/>
              <a:t>CP-2 CONTINGENCY PLAN</a:t>
            </a:r>
          </a:p>
        </p:txBody>
      </p:sp>
    </p:spTree>
    <p:extLst>
      <p:ext uri="{BB962C8B-B14F-4D97-AF65-F5344CB8AC3E}">
        <p14:creationId xmlns:p14="http://schemas.microsoft.com/office/powerpoint/2010/main" val="391721194"/>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325563"/>
          </a:xfrm>
        </p:spPr>
        <p:txBody>
          <a:bodyPr>
            <a:noAutofit/>
          </a:bodyPr>
          <a:lstStyle/>
          <a:p>
            <a:r>
              <a:rPr lang="it-IT" sz="5400" b="1"/>
              <a:t>CP-7 ALTERNATE PROCESSING SITE</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562793"/>
            <a:ext cx="11843290" cy="4285557"/>
          </a:xfrm>
        </p:spPr>
        <p:txBody>
          <a:bodyPr>
            <a:normAutofit/>
          </a:bodyPr>
          <a:lstStyle/>
          <a:p>
            <a:pPr marL="0" indent="0" algn="just">
              <a:buNone/>
            </a:pPr>
            <a:r>
              <a:rPr lang="it-IT"/>
              <a:t>1. Stabilire un sito di elaborazione alternativo, compresi gli accordi necessari per consentire il trasferimento e ripresa delle operazioni di sistema definite dall’organizzazione, per missioni essenziali e funzioni aziendali entro un tempo definito, quando le capacità di elaborazione primarie non sono disponibili. </a:t>
            </a:r>
          </a:p>
          <a:p>
            <a:pPr marL="0" indent="0" algn="just">
              <a:buNone/>
            </a:pPr>
            <a:r>
              <a:rPr lang="it-IT"/>
              <a:t>2. Mettere a disposizione presso il sito di lavorazione alternativo, le attrezzature e le forniture necessarie per il trasferimento e la ripresa delle operazioni o stipulare contratti per supportare la consegna al sito entro il periodo di tempo definito dall’organizzazione per il trasferimento e la ripresa. </a:t>
            </a:r>
          </a:p>
          <a:p>
            <a:pPr marL="0" indent="0" algn="just">
              <a:buNone/>
            </a:pPr>
            <a:r>
              <a:rPr lang="it-IT"/>
              <a:t>3. Fornire controlli nel sito di elaborazione alternativo che siano equivalenti a quelli del sito primario.</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154551089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17BBD7-2589-8157-921C-26DC0C75DAE5}"/>
              </a:ext>
            </a:extLst>
          </p:cNvPr>
          <p:cNvSpPr>
            <a:spLocks noGrp="1"/>
          </p:cNvSpPr>
          <p:nvPr>
            <p:ph type="title"/>
          </p:nvPr>
        </p:nvSpPr>
        <p:spPr>
          <a:xfrm>
            <a:off x="4364181" y="350516"/>
            <a:ext cx="4338099" cy="330521"/>
          </a:xfrm>
        </p:spPr>
        <p:txBody>
          <a:bodyPr>
            <a:normAutofit fontScale="90000"/>
          </a:bodyPr>
          <a:lstStyle/>
          <a:p>
            <a:r>
              <a:rPr lang="it-IT" b="1"/>
              <a:t>AGGIUNGI VIDEO</a:t>
            </a:r>
            <a:endParaRPr lang="it-IT"/>
          </a:p>
        </p:txBody>
      </p:sp>
      <p:pic>
        <p:nvPicPr>
          <p:cNvPr id="4" name="Immagine 3">
            <a:extLst>
              <a:ext uri="{FF2B5EF4-FFF2-40B4-BE49-F238E27FC236}">
                <a16:creationId xmlns:a16="http://schemas.microsoft.com/office/drawing/2014/main" id="{40ABDCC5-1B75-8F86-3458-1B77854D9C06}"/>
              </a:ext>
            </a:extLst>
          </p:cNvPr>
          <p:cNvPicPr>
            <a:picLocks noChangeAspect="1"/>
          </p:cNvPicPr>
          <p:nvPr/>
        </p:nvPicPr>
        <p:blipFill>
          <a:blip r:embed="rId2"/>
          <a:stretch>
            <a:fillRect/>
          </a:stretch>
        </p:blipFill>
        <p:spPr>
          <a:xfrm>
            <a:off x="0" y="0"/>
            <a:ext cx="4212701" cy="1085182"/>
          </a:xfrm>
          <a:prstGeom prst="rect">
            <a:avLst/>
          </a:prstGeom>
        </p:spPr>
      </p:pic>
      <p:pic>
        <p:nvPicPr>
          <p:cNvPr id="6" name="Immagine 5">
            <a:extLst>
              <a:ext uri="{FF2B5EF4-FFF2-40B4-BE49-F238E27FC236}">
                <a16:creationId xmlns:a16="http://schemas.microsoft.com/office/drawing/2014/main" id="{4D3D0E46-BB4C-570D-1BB4-F95CC55E7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5123" y="1360859"/>
            <a:ext cx="5821753" cy="5146625"/>
          </a:xfrm>
          <a:prstGeom prst="rect">
            <a:avLst/>
          </a:prstGeom>
        </p:spPr>
      </p:pic>
    </p:spTree>
    <p:extLst>
      <p:ext uri="{BB962C8B-B14F-4D97-AF65-F5344CB8AC3E}">
        <p14:creationId xmlns:p14="http://schemas.microsoft.com/office/powerpoint/2010/main" val="384830833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562793"/>
            <a:ext cx="11843290" cy="5020887"/>
          </a:xfrm>
        </p:spPr>
        <p:txBody>
          <a:bodyPr>
            <a:normAutofit/>
          </a:bodyPr>
          <a:lstStyle/>
          <a:p>
            <a:pPr marL="0" indent="0" algn="just">
              <a:buNone/>
            </a:pPr>
            <a:r>
              <a:rPr lang="it-IT" sz="2400" b="1"/>
              <a:t>CP-7 (1) SEPARATION FROM PRIMARY SITE</a:t>
            </a:r>
            <a:r>
              <a:rPr lang="it-IT" sz="2400"/>
              <a:t>: Identificare un sito di archiviazione alternativo che sia sufficientemente separato dal sito di archiviazione principale per ridurre la suscettibilità alle  stesse minacce.</a:t>
            </a:r>
          </a:p>
          <a:p>
            <a:pPr marL="0" indent="0" algn="just">
              <a:buNone/>
            </a:pPr>
            <a:r>
              <a:rPr lang="it-IT" sz="2400" b="1"/>
              <a:t>CP-7 (2) ACCESSIBILITY: </a:t>
            </a:r>
            <a:r>
              <a:rPr lang="it-IT" sz="2400"/>
              <a:t>Identificare potenziali problemi di accessibilità al sito di storage alternativo in caso di perturbazioni o disastri a livello di area e delinea azioni di mitigazione esplicite. </a:t>
            </a:r>
          </a:p>
          <a:p>
            <a:pPr marL="0" indent="0" algn="just">
              <a:buNone/>
            </a:pPr>
            <a:r>
              <a:rPr lang="it-IT" sz="2400" b="1"/>
              <a:t>CP-7 (3) PRIORITY OF SERVICE: </a:t>
            </a:r>
            <a:r>
              <a:rPr lang="it-IT" sz="2400"/>
              <a:t>Sviluppare accordi per siti di elaborazione alternativi che contengano disposizioni sulla priorità del servizio in conformità con i requisiti di disponibilità (inclusi gli obiettivi del tempo di ripristino)</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
        <p:nvSpPr>
          <p:cNvPr id="2" name="Titolo 1">
            <a:extLst>
              <a:ext uri="{FF2B5EF4-FFF2-40B4-BE49-F238E27FC236}">
                <a16:creationId xmlns:a16="http://schemas.microsoft.com/office/drawing/2014/main" id="{EE397AEC-E024-27F2-77D3-D516E3EC7AE5}"/>
              </a:ext>
            </a:extLst>
          </p:cNvPr>
          <p:cNvSpPr>
            <a:spLocks noGrp="1"/>
          </p:cNvSpPr>
          <p:nvPr>
            <p:ph type="title"/>
          </p:nvPr>
        </p:nvSpPr>
        <p:spPr>
          <a:xfrm>
            <a:off x="4212701" y="0"/>
            <a:ext cx="7979299" cy="1325563"/>
          </a:xfrm>
        </p:spPr>
        <p:txBody>
          <a:bodyPr>
            <a:noAutofit/>
          </a:bodyPr>
          <a:lstStyle/>
          <a:p>
            <a:r>
              <a:rPr lang="it-IT" sz="5400" b="1"/>
              <a:t>CP-7 ALTERNATE PROCESSING SITE</a:t>
            </a:r>
          </a:p>
        </p:txBody>
      </p:sp>
    </p:spTree>
    <p:extLst>
      <p:ext uri="{BB962C8B-B14F-4D97-AF65-F5344CB8AC3E}">
        <p14:creationId xmlns:p14="http://schemas.microsoft.com/office/powerpoint/2010/main" val="238972590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325563"/>
          </a:xfrm>
        </p:spPr>
        <p:txBody>
          <a:bodyPr>
            <a:noAutofit/>
          </a:bodyPr>
          <a:lstStyle/>
          <a:p>
            <a:r>
              <a:rPr lang="it-IT" sz="5400" b="1"/>
              <a:t>CP-7 ALTERNATE PROCESSING SITE</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562793"/>
            <a:ext cx="11843290" cy="5020887"/>
          </a:xfrm>
        </p:spPr>
        <p:txBody>
          <a:bodyPr>
            <a:normAutofit/>
          </a:bodyPr>
          <a:lstStyle/>
          <a:p>
            <a:pPr marL="0" indent="0" algn="just">
              <a:buNone/>
            </a:pPr>
            <a:r>
              <a:rPr lang="it-IT" sz="2400" i="1"/>
              <a:t>Implementazione</a:t>
            </a:r>
            <a:r>
              <a:rPr lang="it-IT" sz="2400"/>
              <a:t>: Avendo instanziato il cluster GKE tramite Autopilot, ci viene assegnato automaticamente un cluster «regionale» ovvero un cluster contenente più zone-nodo.</a:t>
            </a:r>
          </a:p>
          <a:p>
            <a:pPr marL="0" indent="0" algn="l" fontAlgn="base">
              <a:buNone/>
            </a:pPr>
            <a:r>
              <a:rPr lang="en-US" sz="2400"/>
              <a:t>I cluster regionali replicano il control plane del cluster e i nodi su zone differenti ma sempre all’interno di un’unica regione. Nel nostro caso, il cluster regionale scelto è europe-central2 che ci mette a disposizione 3 zone: europe-central2-a, europe-central2-b, europe-central2-c.</a:t>
            </a:r>
            <a:endParaRPr lang="it-IT" sz="2400"/>
          </a:p>
          <a:p>
            <a:pPr marL="0" indent="0" algn="just">
              <a:buNone/>
            </a:pPr>
            <a:r>
              <a:rPr lang="it-IT" sz="2400"/>
              <a:t>Nei cluster regionali, inclusi i cluster Autopilot, il control plane viene replicato in tre zone di un'area. GKE replica automaticamente i nodi nelle stesse zone.</a:t>
            </a:r>
          </a:p>
          <a:p>
            <a:pPr marL="0" indent="0" algn="just">
              <a:buNone/>
            </a:pPr>
            <a:endParaRPr lang="it-IT" sz="2400"/>
          </a:p>
          <a:p>
            <a:pPr marL="0" indent="0" algn="just">
              <a:buNone/>
            </a:pPr>
            <a:endParaRPr lang="it-IT" sz="240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5" name="Picture 4">
            <a:extLst>
              <a:ext uri="{FF2B5EF4-FFF2-40B4-BE49-F238E27FC236}">
                <a16:creationId xmlns:a16="http://schemas.microsoft.com/office/drawing/2014/main" id="{ADCCA22E-B5C5-671E-4840-1E8BAFAA07CA}"/>
              </a:ext>
            </a:extLst>
          </p:cNvPr>
          <p:cNvPicPr>
            <a:picLocks noChangeAspect="1"/>
          </p:cNvPicPr>
          <p:nvPr/>
        </p:nvPicPr>
        <p:blipFill>
          <a:blip r:embed="rId3"/>
          <a:stretch>
            <a:fillRect/>
          </a:stretch>
        </p:blipFill>
        <p:spPr>
          <a:xfrm>
            <a:off x="2087368" y="4725820"/>
            <a:ext cx="8134100" cy="1138774"/>
          </a:xfrm>
          <a:prstGeom prst="rect">
            <a:avLst/>
          </a:prstGeom>
        </p:spPr>
      </p:pic>
    </p:spTree>
    <p:extLst>
      <p:ext uri="{BB962C8B-B14F-4D97-AF65-F5344CB8AC3E}">
        <p14:creationId xmlns:p14="http://schemas.microsoft.com/office/powerpoint/2010/main" val="2760432353"/>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325563"/>
          </a:xfrm>
        </p:spPr>
        <p:txBody>
          <a:bodyPr>
            <a:noAutofit/>
          </a:bodyPr>
          <a:lstStyle/>
          <a:p>
            <a:r>
              <a:rPr lang="it-IT" sz="5400" b="1"/>
              <a:t>CP-7 ALTERNATE PROCESSING SITE</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562793"/>
            <a:ext cx="11843290" cy="5020887"/>
          </a:xfrm>
        </p:spPr>
        <p:txBody>
          <a:bodyPr>
            <a:normAutofit/>
          </a:bodyPr>
          <a:lstStyle/>
          <a:p>
            <a:pPr marL="0" indent="0" algn="just">
              <a:buNone/>
            </a:pPr>
            <a:r>
              <a:rPr lang="it-IT" sz="2400"/>
              <a:t>I cluster regionali offrono:</a:t>
            </a:r>
          </a:p>
          <a:p>
            <a:pPr algn="just"/>
            <a:r>
              <a:rPr lang="it-IT" sz="2400"/>
              <a:t>Resilienza dall'errore di una singola zona: i cluster regionali sono disponibili in un'area (regione) piuttosto che in una singola zona all'interno di un'area. Se una singola zona diventa non disponibile, il control plane e le risorse non ne risentono.</a:t>
            </a:r>
          </a:p>
          <a:p>
            <a:pPr algn="just"/>
            <a:r>
              <a:rPr lang="it-IT" sz="2400"/>
              <a:t>Aggiornamenti continui, ridimensionamento e riduzione dei tempi di inattività dovuti a guasti del control plane. Con le repliche ridondanti del control plane, i cluster regionali forniscono una maggiore disponibilità dell'API Kubernetes, così si può accedere al control plane anche durante gli aggiornamenti o durante momenti critici.</a:t>
            </a:r>
          </a:p>
          <a:p>
            <a:pPr algn="just"/>
            <a:r>
              <a:rPr lang="it-IT" sz="2400"/>
              <a:t>In caso di interruzione dell'infrastruttura, i carichi di lavoro di Autopilot continuano a essere eseguiti e GKE ribilancia automaticamente i nodi.</a:t>
            </a:r>
          </a:p>
          <a:p>
            <a:pPr algn="just"/>
            <a:endParaRPr lang="it-IT" sz="2400"/>
          </a:p>
          <a:p>
            <a:pPr marL="0" indent="0" algn="just">
              <a:buNone/>
            </a:pPr>
            <a:endParaRPr lang="it-IT" sz="240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2236926296"/>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325563"/>
          </a:xfrm>
        </p:spPr>
        <p:txBody>
          <a:bodyPr>
            <a:noAutofit/>
          </a:bodyPr>
          <a:lstStyle/>
          <a:p>
            <a:r>
              <a:rPr lang="it-IT" sz="5400" b="1"/>
              <a:t>CP-7 ALTERNATE PROCESSING SITE</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1026" name="Picture 2" descr="Google Kubernetes Engine | Professional Cloud Architect – Google Cloud  Certification Guide">
            <a:extLst>
              <a:ext uri="{FF2B5EF4-FFF2-40B4-BE49-F238E27FC236}">
                <a16:creationId xmlns:a16="http://schemas.microsoft.com/office/drawing/2014/main" id="{67AB92DF-5E42-CCFF-966F-B428D5686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550" y="1556792"/>
            <a:ext cx="8724900"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26804"/>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325563"/>
          </a:xfrm>
        </p:spPr>
        <p:txBody>
          <a:bodyPr>
            <a:noAutofit/>
          </a:bodyPr>
          <a:lstStyle/>
          <a:p>
            <a:r>
              <a:rPr lang="it-IT" sz="5400" b="1"/>
              <a:t>CP-6 ALTERNATE STORAGE SITE</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562793"/>
            <a:ext cx="11843290" cy="5020887"/>
          </a:xfrm>
        </p:spPr>
        <p:txBody>
          <a:bodyPr>
            <a:normAutofit/>
          </a:bodyPr>
          <a:lstStyle/>
          <a:p>
            <a:pPr marL="0" indent="0" algn="just">
              <a:buNone/>
            </a:pPr>
            <a:r>
              <a:rPr lang="it-IT"/>
              <a:t>Stabilire un sito di storage alternativo, compresi gli accordi necessari per consentire lo storage e recupero delle informazioni di backup del sistema. Assicurarsi che il sito di storage alternativo fornisca controlli equivalenti a quelli del sito primario.</a:t>
            </a:r>
          </a:p>
          <a:p>
            <a:pPr marL="0" indent="0" algn="just">
              <a:buNone/>
            </a:pPr>
            <a:r>
              <a:rPr lang="it-IT" b="1"/>
              <a:t>CP-6 (1) SEPARATION FROM PRIMARY SITE</a:t>
            </a:r>
            <a:r>
              <a:rPr lang="it-IT"/>
              <a:t>: Identificare un sito di archiviazione alternativo che sia sufficientemente separato dal sito di archiviazione principale per ridurre la suscettibilità alle  stesse minacce.</a:t>
            </a:r>
          </a:p>
          <a:p>
            <a:pPr marL="0" indent="0" algn="just">
              <a:buNone/>
            </a:pPr>
            <a:r>
              <a:rPr lang="it-IT" b="1"/>
              <a:t>CP-6 (3) ACCESSIBILITY: </a:t>
            </a:r>
            <a:r>
              <a:rPr lang="it-IT"/>
              <a:t>Identificare potenziali problemi di accessibilità al sito di storage alternativo in caso di perturbazioni o disastri a livello di area e delinea azioni di mitigazione esplicite.</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2072689232"/>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325563"/>
          </a:xfrm>
        </p:spPr>
        <p:txBody>
          <a:bodyPr>
            <a:noAutofit/>
          </a:bodyPr>
          <a:lstStyle/>
          <a:p>
            <a:r>
              <a:rPr lang="it-IT" sz="5400" b="1"/>
              <a:t>CP-6 ALTERNATE STORAGE SITE</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562793"/>
            <a:ext cx="11843290" cy="5020887"/>
          </a:xfrm>
        </p:spPr>
        <p:txBody>
          <a:bodyPr>
            <a:normAutofit/>
          </a:bodyPr>
          <a:lstStyle/>
          <a:p>
            <a:pPr marL="0" indent="0" algn="just">
              <a:buNone/>
            </a:pPr>
            <a:r>
              <a:rPr lang="it-IT" sz="2400" i="1"/>
              <a:t>Implementazione: </a:t>
            </a:r>
            <a:r>
              <a:rPr lang="it-IT" sz="2400"/>
              <a:t>Utilizzando Kubernetes, i dati persistenti sono salvati all’intero di PersistentVolumeClaim (PVC), montati sui pod a loro volta situati in diversi nodi.</a:t>
            </a:r>
          </a:p>
          <a:p>
            <a:pPr marL="0" indent="0" algn="just">
              <a:buNone/>
            </a:pPr>
            <a:r>
              <a:rPr lang="it-IT" sz="2400"/>
              <a:t>Se si utilizza un cluster regionale, i PVC beneficeranno della replica automatica dei dati su più zone all'interno della regione. </a:t>
            </a:r>
            <a:endParaRPr lang="it-IT" sz="360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8" name="Picture 7">
            <a:extLst>
              <a:ext uri="{FF2B5EF4-FFF2-40B4-BE49-F238E27FC236}">
                <a16:creationId xmlns:a16="http://schemas.microsoft.com/office/drawing/2014/main" id="{B4BF38CF-AABB-F223-01CE-A9C1ED6C5676}"/>
              </a:ext>
            </a:extLst>
          </p:cNvPr>
          <p:cNvPicPr>
            <a:picLocks noChangeAspect="1"/>
          </p:cNvPicPr>
          <p:nvPr/>
        </p:nvPicPr>
        <p:blipFill>
          <a:blip r:embed="rId3"/>
          <a:stretch>
            <a:fillRect/>
          </a:stretch>
        </p:blipFill>
        <p:spPr>
          <a:xfrm>
            <a:off x="1418380" y="3959325"/>
            <a:ext cx="9490412" cy="1762595"/>
          </a:xfrm>
          <a:prstGeom prst="rect">
            <a:avLst/>
          </a:prstGeom>
        </p:spPr>
      </p:pic>
      <p:sp>
        <p:nvSpPr>
          <p:cNvPr id="9" name="TextBox 8">
            <a:extLst>
              <a:ext uri="{FF2B5EF4-FFF2-40B4-BE49-F238E27FC236}">
                <a16:creationId xmlns:a16="http://schemas.microsoft.com/office/drawing/2014/main" id="{53C3D84E-D208-97A8-5B41-5A347462A4FA}"/>
              </a:ext>
            </a:extLst>
          </p:cNvPr>
          <p:cNvSpPr txBox="1"/>
          <p:nvPr/>
        </p:nvSpPr>
        <p:spPr>
          <a:xfrm>
            <a:off x="234696" y="5744598"/>
            <a:ext cx="11722608" cy="707886"/>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a:t>In caso di perturbazioni o disastri a livello di area, è responsabilità del provider Google garantire la continuità del servizio, usufruendo delle funzionalità da esso offerto.</a:t>
            </a:r>
            <a:endParaRPr lang="en-150" sz="2000"/>
          </a:p>
        </p:txBody>
      </p:sp>
      <p:pic>
        <p:nvPicPr>
          <p:cNvPr id="11" name="Picture 10">
            <a:extLst>
              <a:ext uri="{FF2B5EF4-FFF2-40B4-BE49-F238E27FC236}">
                <a16:creationId xmlns:a16="http://schemas.microsoft.com/office/drawing/2014/main" id="{413C3A0C-CD67-14F8-5BBB-19FE59C3318C}"/>
              </a:ext>
            </a:extLst>
          </p:cNvPr>
          <p:cNvPicPr>
            <a:picLocks noChangeAspect="1"/>
          </p:cNvPicPr>
          <p:nvPr/>
        </p:nvPicPr>
        <p:blipFill>
          <a:blip r:embed="rId4"/>
          <a:stretch>
            <a:fillRect/>
          </a:stretch>
        </p:blipFill>
        <p:spPr>
          <a:xfrm>
            <a:off x="3238500" y="3111374"/>
            <a:ext cx="5715000" cy="800100"/>
          </a:xfrm>
          <a:prstGeom prst="rect">
            <a:avLst/>
          </a:prstGeom>
        </p:spPr>
      </p:pic>
    </p:spTree>
    <p:extLst>
      <p:ext uri="{BB962C8B-B14F-4D97-AF65-F5344CB8AC3E}">
        <p14:creationId xmlns:p14="http://schemas.microsoft.com/office/powerpoint/2010/main" val="2987224983"/>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365102" y="0"/>
            <a:ext cx="6731524" cy="1085182"/>
          </a:xfrm>
        </p:spPr>
        <p:txBody>
          <a:bodyPr>
            <a:noAutofit/>
          </a:bodyPr>
          <a:lstStyle/>
          <a:p>
            <a:r>
              <a:rPr lang="it-IT" sz="5400" b="1"/>
              <a:t>CP-9 SYSTEM BACKUP</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562793"/>
            <a:ext cx="11843290" cy="3092017"/>
          </a:xfrm>
        </p:spPr>
        <p:txBody>
          <a:bodyPr>
            <a:normAutofit lnSpcReduction="10000"/>
          </a:bodyPr>
          <a:lstStyle/>
          <a:p>
            <a:pPr marL="457200" indent="-457200" algn="just">
              <a:buFont typeface="+mj-lt"/>
              <a:buAutoNum type="arabicPeriod"/>
            </a:pPr>
            <a:r>
              <a:rPr lang="it-IT" sz="2400"/>
              <a:t>Eseguire il backup delle informazioni a livello di utente contenute nel sistema (definire il tempo di backup);</a:t>
            </a:r>
          </a:p>
          <a:p>
            <a:pPr marL="457200" indent="-457200" algn="just">
              <a:buFont typeface="+mj-lt"/>
              <a:buAutoNum type="arabicPeriod"/>
            </a:pPr>
            <a:r>
              <a:rPr lang="it-IT" sz="2400"/>
              <a:t>Eseguire il backup delle informazioni a livello di sistema contenute nel sistema;</a:t>
            </a:r>
          </a:p>
          <a:p>
            <a:pPr marL="457200" indent="-457200" algn="just">
              <a:buFont typeface="+mj-lt"/>
              <a:buAutoNum type="arabicPeriod"/>
            </a:pPr>
            <a:r>
              <a:rPr lang="it-IT" sz="2400"/>
              <a:t>Eseguire il backup della documentazione di sistema, inclusi quelli relativi alla sicurezza e la privacy. </a:t>
            </a:r>
          </a:p>
          <a:p>
            <a:pPr marL="457200" indent="-457200" algn="just">
              <a:buFont typeface="+mj-lt"/>
              <a:buAutoNum type="arabicPeriod"/>
            </a:pPr>
            <a:r>
              <a:rPr lang="it-IT" sz="2400"/>
              <a:t>Proteggere la confidentiality, integrity e availability delle informazioni di backup.</a:t>
            </a:r>
          </a:p>
          <a:p>
            <a:pPr marL="0" indent="0" algn="just">
              <a:buNone/>
            </a:pPr>
            <a:endParaRPr lang="it-IT" sz="2400"/>
          </a:p>
          <a:p>
            <a:pPr marL="0" indent="0" algn="just">
              <a:buNone/>
            </a:pPr>
            <a:r>
              <a:rPr lang="it-IT" sz="2400" i="1"/>
              <a:t>Implementazione: </a:t>
            </a:r>
            <a:r>
              <a:rPr lang="it-IT" sz="2400"/>
              <a:t>Si utilizza la funzionalità di Backup for GKE.</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6" name="Picture 5">
            <a:extLst>
              <a:ext uri="{FF2B5EF4-FFF2-40B4-BE49-F238E27FC236}">
                <a16:creationId xmlns:a16="http://schemas.microsoft.com/office/drawing/2014/main" id="{F12CED20-C5C0-D875-5834-06D271999E9B}"/>
              </a:ext>
            </a:extLst>
          </p:cNvPr>
          <p:cNvPicPr>
            <a:picLocks noChangeAspect="1"/>
          </p:cNvPicPr>
          <p:nvPr/>
        </p:nvPicPr>
        <p:blipFill>
          <a:blip r:embed="rId3"/>
          <a:stretch>
            <a:fillRect/>
          </a:stretch>
        </p:blipFill>
        <p:spPr>
          <a:xfrm>
            <a:off x="291465" y="4654810"/>
            <a:ext cx="11609070" cy="2054316"/>
          </a:xfrm>
          <a:prstGeom prst="rect">
            <a:avLst/>
          </a:prstGeom>
        </p:spPr>
      </p:pic>
    </p:spTree>
    <p:extLst>
      <p:ext uri="{BB962C8B-B14F-4D97-AF65-F5344CB8AC3E}">
        <p14:creationId xmlns:p14="http://schemas.microsoft.com/office/powerpoint/2010/main" val="1874947893"/>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6096000" y="2135503"/>
            <a:ext cx="5921645" cy="2768191"/>
          </a:xfrm>
        </p:spPr>
        <p:txBody>
          <a:bodyPr>
            <a:normAutofit fontScale="85000" lnSpcReduction="20000"/>
          </a:bodyPr>
          <a:lstStyle/>
          <a:p>
            <a:pPr marL="0" indent="0" algn="just">
              <a:buNone/>
            </a:pPr>
            <a:r>
              <a:rPr lang="it-IT" sz="2400"/>
              <a:t>È stato creato un piano di backup tramite Backup for GKE. È stata specificata una regione alternativa (europe-west2) a quella normalmente in uso (europe-central2)</a:t>
            </a:r>
            <a:r>
              <a:rPr lang="it-IT" sz="2400" i="1"/>
              <a:t>.</a:t>
            </a:r>
          </a:p>
          <a:p>
            <a:pPr marL="0" indent="0" algn="just">
              <a:buNone/>
            </a:pPr>
            <a:r>
              <a:rPr lang="en-US" sz="2400" err="1"/>
              <a:t>Specificando l’espressione CRON, si specifica ogni quando eseguire il backup. Nel nostro caso, è stato scelto un orario dove è prevista poca attività da parte degli utenti: ogni lunedì alle 3 del mattino.</a:t>
            </a:r>
          </a:p>
          <a:p>
            <a:pPr marL="0" indent="0" algn="just">
              <a:buNone/>
            </a:pPr>
            <a:r>
              <a:rPr lang="en-US" sz="2400"/>
              <a:t>Il backup viene fatto solo dei namespace dove si è lavorato, così da ottimizzare l’utilizzo delle risorse del cloud e rientrare nei costi.</a:t>
            </a:r>
            <a:endParaRPr lang="en-150" sz="2400"/>
          </a:p>
          <a:p>
            <a:pPr marL="0" indent="0" algn="just">
              <a:buNone/>
            </a:pPr>
            <a:endParaRPr lang="it-IT" sz="240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13" name="Picture 12">
            <a:extLst>
              <a:ext uri="{FF2B5EF4-FFF2-40B4-BE49-F238E27FC236}">
                <a16:creationId xmlns:a16="http://schemas.microsoft.com/office/drawing/2014/main" id="{329A5960-AABC-DDC2-C169-25C3F392639D}"/>
              </a:ext>
            </a:extLst>
          </p:cNvPr>
          <p:cNvPicPr>
            <a:picLocks noChangeAspect="1"/>
          </p:cNvPicPr>
          <p:nvPr/>
        </p:nvPicPr>
        <p:blipFill>
          <a:blip r:embed="rId3"/>
          <a:stretch>
            <a:fillRect/>
          </a:stretch>
        </p:blipFill>
        <p:spPr>
          <a:xfrm>
            <a:off x="8082414" y="4996759"/>
            <a:ext cx="1743075" cy="1666875"/>
          </a:xfrm>
          <a:prstGeom prst="rect">
            <a:avLst/>
          </a:prstGeom>
        </p:spPr>
      </p:pic>
      <p:sp>
        <p:nvSpPr>
          <p:cNvPr id="7" name="Titolo 1">
            <a:extLst>
              <a:ext uri="{FF2B5EF4-FFF2-40B4-BE49-F238E27FC236}">
                <a16:creationId xmlns:a16="http://schemas.microsoft.com/office/drawing/2014/main" id="{869B5B12-7717-7606-31CE-E908529F83CD}"/>
              </a:ext>
            </a:extLst>
          </p:cNvPr>
          <p:cNvSpPr>
            <a:spLocks noGrp="1"/>
          </p:cNvSpPr>
          <p:nvPr>
            <p:ph type="title"/>
          </p:nvPr>
        </p:nvSpPr>
        <p:spPr>
          <a:xfrm>
            <a:off x="4365102" y="0"/>
            <a:ext cx="6731524" cy="1085182"/>
          </a:xfrm>
        </p:spPr>
        <p:txBody>
          <a:bodyPr>
            <a:noAutofit/>
          </a:bodyPr>
          <a:lstStyle/>
          <a:p>
            <a:r>
              <a:rPr lang="it-IT" sz="5400" b="1"/>
              <a:t>CP-9 SYSTEM BACKUP</a:t>
            </a:r>
          </a:p>
        </p:txBody>
      </p:sp>
      <p:pic>
        <p:nvPicPr>
          <p:cNvPr id="5" name="Picture 4">
            <a:extLst>
              <a:ext uri="{FF2B5EF4-FFF2-40B4-BE49-F238E27FC236}">
                <a16:creationId xmlns:a16="http://schemas.microsoft.com/office/drawing/2014/main" id="{FED346CE-017C-E487-3B11-7E1B9F147396}"/>
              </a:ext>
            </a:extLst>
          </p:cNvPr>
          <p:cNvPicPr>
            <a:picLocks noChangeAspect="1"/>
          </p:cNvPicPr>
          <p:nvPr/>
        </p:nvPicPr>
        <p:blipFill>
          <a:blip r:embed="rId4"/>
          <a:stretch>
            <a:fillRect/>
          </a:stretch>
        </p:blipFill>
        <p:spPr>
          <a:xfrm>
            <a:off x="408432" y="1272852"/>
            <a:ext cx="4890984" cy="5585148"/>
          </a:xfrm>
          <a:prstGeom prst="rect">
            <a:avLst/>
          </a:prstGeom>
        </p:spPr>
      </p:pic>
    </p:spTree>
    <p:extLst>
      <p:ext uri="{BB962C8B-B14F-4D97-AF65-F5344CB8AC3E}">
        <p14:creationId xmlns:p14="http://schemas.microsoft.com/office/powerpoint/2010/main" val="1747031786"/>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6096000" y="3202303"/>
            <a:ext cx="5921645" cy="1566921"/>
          </a:xfrm>
        </p:spPr>
        <p:txBody>
          <a:bodyPr>
            <a:normAutofit/>
          </a:bodyPr>
          <a:lstStyle/>
          <a:p>
            <a:pPr marL="0" indent="0" algn="just">
              <a:buNone/>
            </a:pPr>
            <a:r>
              <a:rPr lang="en-US" sz="2400"/>
              <a:t>È stato effettuato il primo backup manualmente e poi google automaticamente farà il backup una volta a settimana.</a:t>
            </a:r>
            <a:endParaRPr lang="it-IT" sz="240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6" name="Picture 5">
            <a:extLst>
              <a:ext uri="{FF2B5EF4-FFF2-40B4-BE49-F238E27FC236}">
                <a16:creationId xmlns:a16="http://schemas.microsoft.com/office/drawing/2014/main" id="{5A905E1D-7484-1C0F-6226-BBDA985F3B28}"/>
              </a:ext>
            </a:extLst>
          </p:cNvPr>
          <p:cNvPicPr>
            <a:picLocks noChangeAspect="1"/>
          </p:cNvPicPr>
          <p:nvPr/>
        </p:nvPicPr>
        <p:blipFill>
          <a:blip r:embed="rId3"/>
          <a:stretch>
            <a:fillRect/>
          </a:stretch>
        </p:blipFill>
        <p:spPr>
          <a:xfrm>
            <a:off x="479155" y="1775466"/>
            <a:ext cx="5321010" cy="4160946"/>
          </a:xfrm>
          <a:prstGeom prst="rect">
            <a:avLst/>
          </a:prstGeom>
        </p:spPr>
      </p:pic>
      <p:sp>
        <p:nvSpPr>
          <p:cNvPr id="8" name="Titolo 1">
            <a:extLst>
              <a:ext uri="{FF2B5EF4-FFF2-40B4-BE49-F238E27FC236}">
                <a16:creationId xmlns:a16="http://schemas.microsoft.com/office/drawing/2014/main" id="{31C680B6-906E-7336-F1DA-0BD31D8E651D}"/>
              </a:ext>
            </a:extLst>
          </p:cNvPr>
          <p:cNvSpPr>
            <a:spLocks noGrp="1"/>
          </p:cNvSpPr>
          <p:nvPr>
            <p:ph type="title"/>
          </p:nvPr>
        </p:nvSpPr>
        <p:spPr>
          <a:xfrm>
            <a:off x="4365102" y="0"/>
            <a:ext cx="6731524" cy="1085182"/>
          </a:xfrm>
        </p:spPr>
        <p:txBody>
          <a:bodyPr>
            <a:noAutofit/>
          </a:bodyPr>
          <a:lstStyle/>
          <a:p>
            <a:r>
              <a:rPr lang="it-IT" sz="5400" b="1"/>
              <a:t>CP-9 SYSTEM BACKUP</a:t>
            </a:r>
          </a:p>
        </p:txBody>
      </p:sp>
    </p:spTree>
    <p:extLst>
      <p:ext uri="{BB962C8B-B14F-4D97-AF65-F5344CB8AC3E}">
        <p14:creationId xmlns:p14="http://schemas.microsoft.com/office/powerpoint/2010/main" val="459784244"/>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562793"/>
            <a:ext cx="11843290" cy="5020887"/>
          </a:xfrm>
        </p:spPr>
        <p:txBody>
          <a:bodyPr>
            <a:normAutofit/>
          </a:bodyPr>
          <a:lstStyle/>
          <a:p>
            <a:pPr marL="0" indent="0" algn="just">
              <a:buNone/>
            </a:pPr>
            <a:r>
              <a:rPr lang="it-IT" b="1"/>
              <a:t>CP-9 (1) TESTING FOR RELIABILITY AND INTEGRITY: </a:t>
            </a:r>
            <a:r>
              <a:rPr lang="it-IT"/>
              <a:t>Testare le informazioni di backup per verificare la reliability e l’integrity delle informazioni.</a:t>
            </a:r>
          </a:p>
          <a:p>
            <a:pPr marL="0" indent="0" algn="just">
              <a:buNone/>
            </a:pPr>
            <a:r>
              <a:rPr lang="it-IT" i="1"/>
              <a:t>Implementazione: </a:t>
            </a:r>
            <a:r>
              <a:rPr lang="it-IT"/>
              <a:t>è stato ripristinato lo stato del sistema tramite un backup senza errori riscontrati, mentre il sistema continuava a funzionare. </a:t>
            </a:r>
          </a:p>
          <a:p>
            <a:pPr marL="0" indent="0" algn="just">
              <a:buNone/>
            </a:pPr>
            <a:r>
              <a:rPr lang="it-IT" b="1"/>
              <a:t>CP-9 (8) CRYPTOGRAPHIC PROTECTION: </a:t>
            </a:r>
            <a:r>
              <a:rPr lang="it-IT"/>
              <a:t>Implementare meccanismi crittografici per impedire la divulgazione non autorizzata e la modifica di informazioni di backup.</a:t>
            </a:r>
          </a:p>
          <a:p>
            <a:pPr marL="0" indent="0" algn="just">
              <a:buNone/>
            </a:pPr>
            <a:r>
              <a:rPr lang="it-IT" i="1"/>
              <a:t>Implementazione: </a:t>
            </a:r>
            <a:r>
              <a:rPr lang="it-IT"/>
              <a:t>È stata abilitata la crittografia del disco per il cluster GKE. Ciò garantirà che i dati dei backup memorizzati sui dischi siano crittografati. Inoltre, i dati contenuti nei PersistentVolumeClaim sono anch’essi crittografati da GKE. </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
        <p:nvSpPr>
          <p:cNvPr id="2" name="Titolo 1">
            <a:extLst>
              <a:ext uri="{FF2B5EF4-FFF2-40B4-BE49-F238E27FC236}">
                <a16:creationId xmlns:a16="http://schemas.microsoft.com/office/drawing/2014/main" id="{E4868327-7923-B4EB-0B84-AB0623131DBC}"/>
              </a:ext>
            </a:extLst>
          </p:cNvPr>
          <p:cNvSpPr>
            <a:spLocks noGrp="1"/>
          </p:cNvSpPr>
          <p:nvPr>
            <p:ph type="title"/>
          </p:nvPr>
        </p:nvSpPr>
        <p:spPr>
          <a:xfrm>
            <a:off x="4365102" y="0"/>
            <a:ext cx="6731524" cy="1085182"/>
          </a:xfrm>
        </p:spPr>
        <p:txBody>
          <a:bodyPr>
            <a:noAutofit/>
          </a:bodyPr>
          <a:lstStyle/>
          <a:p>
            <a:r>
              <a:rPr lang="it-IT" sz="5400" b="1"/>
              <a:t>CP-9 SYSTEM BACKUP</a:t>
            </a:r>
          </a:p>
        </p:txBody>
      </p:sp>
    </p:spTree>
    <p:extLst>
      <p:ext uri="{BB962C8B-B14F-4D97-AF65-F5344CB8AC3E}">
        <p14:creationId xmlns:p14="http://schemas.microsoft.com/office/powerpoint/2010/main" val="78302781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17BBD7-2589-8157-921C-26DC0C75DAE5}"/>
              </a:ext>
            </a:extLst>
          </p:cNvPr>
          <p:cNvSpPr>
            <a:spLocks noGrp="1"/>
          </p:cNvSpPr>
          <p:nvPr>
            <p:ph type="title"/>
          </p:nvPr>
        </p:nvSpPr>
        <p:spPr>
          <a:xfrm>
            <a:off x="4364181" y="350516"/>
            <a:ext cx="4338099" cy="330521"/>
          </a:xfrm>
        </p:spPr>
        <p:txBody>
          <a:bodyPr>
            <a:normAutofit fontScale="90000"/>
          </a:bodyPr>
          <a:lstStyle/>
          <a:p>
            <a:r>
              <a:rPr lang="it-IT" b="1"/>
              <a:t>VISUALIZZA VIDEO</a:t>
            </a:r>
            <a:endParaRPr lang="it-IT"/>
          </a:p>
        </p:txBody>
      </p:sp>
      <p:pic>
        <p:nvPicPr>
          <p:cNvPr id="4" name="Immagine 3">
            <a:extLst>
              <a:ext uri="{FF2B5EF4-FFF2-40B4-BE49-F238E27FC236}">
                <a16:creationId xmlns:a16="http://schemas.microsoft.com/office/drawing/2014/main" id="{40ABDCC5-1B75-8F86-3458-1B77854D9C06}"/>
              </a:ext>
            </a:extLst>
          </p:cNvPr>
          <p:cNvPicPr>
            <a:picLocks noChangeAspect="1"/>
          </p:cNvPicPr>
          <p:nvPr/>
        </p:nvPicPr>
        <p:blipFill>
          <a:blip r:embed="rId2"/>
          <a:stretch>
            <a:fillRect/>
          </a:stretch>
        </p:blipFill>
        <p:spPr>
          <a:xfrm>
            <a:off x="0" y="0"/>
            <a:ext cx="4212701" cy="1085182"/>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F5767FE9-7146-D7DD-7A2F-B7A463809F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5248" y="1196401"/>
            <a:ext cx="7092079" cy="5454335"/>
          </a:xfrm>
          <a:prstGeom prst="rect">
            <a:avLst/>
          </a:prstGeom>
        </p:spPr>
      </p:pic>
    </p:spTree>
    <p:extLst>
      <p:ext uri="{BB962C8B-B14F-4D97-AF65-F5344CB8AC3E}">
        <p14:creationId xmlns:p14="http://schemas.microsoft.com/office/powerpoint/2010/main" val="537052377"/>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828800"/>
          </a:xfrm>
        </p:spPr>
        <p:txBody>
          <a:bodyPr>
            <a:noAutofit/>
          </a:bodyPr>
          <a:lstStyle/>
          <a:p>
            <a:r>
              <a:rPr lang="it-IT" sz="5400" b="1"/>
              <a:t>CP-10 SYSTEM RECOVERY AND RECONSTITUTION </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712423"/>
            <a:ext cx="11843290" cy="3412028"/>
          </a:xfrm>
        </p:spPr>
        <p:txBody>
          <a:bodyPr>
            <a:normAutofit lnSpcReduction="10000"/>
          </a:bodyPr>
          <a:lstStyle/>
          <a:p>
            <a:pPr marL="0" indent="0" algn="just">
              <a:buNone/>
            </a:pPr>
            <a:r>
              <a:rPr lang="it-IT"/>
              <a:t>Prevedere il ripristino e la ricostituzione del sistema a uno stato interno noto in un dato periodo di tempo dopo un’interruzione, un compromesso o un fallimento.</a:t>
            </a:r>
          </a:p>
          <a:p>
            <a:pPr marL="0" indent="0" algn="just">
              <a:buNone/>
            </a:pPr>
            <a:endParaRPr lang="it-IT"/>
          </a:p>
          <a:p>
            <a:pPr marL="0" indent="0" algn="just">
              <a:buNone/>
            </a:pPr>
            <a:r>
              <a:rPr lang="it-IT" i="1"/>
              <a:t>Implementazione: </a:t>
            </a:r>
            <a:r>
              <a:rPr lang="it-IT"/>
              <a:t>Il piano di ripristino può partire manualmente e ogni settimana viene effettuato un backup. Appena avviato, il punto di ripristino impiegherà pochi minuti per far riprendere la normale esecuzione dell’applicazione.</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533774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325563"/>
          </a:xfrm>
        </p:spPr>
        <p:txBody>
          <a:bodyPr>
            <a:noAutofit/>
          </a:bodyPr>
          <a:lstStyle/>
          <a:p>
            <a:r>
              <a:rPr lang="it-IT" sz="5400" b="1"/>
              <a:t>CONTROLLI NON APPLICABILI</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2289358"/>
            <a:ext cx="11843290" cy="2443064"/>
          </a:xfrm>
        </p:spPr>
        <p:txBody>
          <a:bodyPr>
            <a:normAutofit fontScale="92500" lnSpcReduction="10000"/>
          </a:bodyPr>
          <a:lstStyle/>
          <a:p>
            <a:pPr marL="0" indent="0" algn="just">
              <a:buNone/>
            </a:pPr>
            <a:r>
              <a:rPr lang="it-IT" sz="2400" b="1"/>
              <a:t>CP-3 CONTINGENCY TRAINING: </a:t>
            </a:r>
            <a:r>
              <a:rPr lang="it-IT" sz="2400"/>
              <a:t>Non prevediamo la formazione degli utenti dato che la responsabilità è assegnata al team di sviluppo. </a:t>
            </a:r>
          </a:p>
          <a:p>
            <a:pPr marL="0" indent="0" algn="just">
              <a:buNone/>
            </a:pPr>
            <a:r>
              <a:rPr lang="it-IT" sz="2400" b="1"/>
              <a:t>CP-4 CONTINGENCY PLAN TESTING</a:t>
            </a:r>
            <a:r>
              <a:rPr lang="it-IT" sz="2400"/>
              <a:t>: Prevediamo un contingency plan ma non lo testiamo.</a:t>
            </a:r>
          </a:p>
          <a:p>
            <a:pPr marL="0" indent="0" algn="just">
              <a:buNone/>
            </a:pPr>
            <a:r>
              <a:rPr lang="it-IT" sz="2400" b="1"/>
              <a:t>CP-8 TELECOMMUNICATIONS SERVICES </a:t>
            </a:r>
            <a:r>
              <a:rPr lang="it-IT" sz="2400"/>
              <a:t>e relativi sotto-controlli: Il nostro sistema non prevede servizi di telecomunicazione.</a:t>
            </a:r>
          </a:p>
          <a:p>
            <a:pPr marL="0" indent="0" algn="just">
              <a:buNone/>
            </a:pPr>
            <a:r>
              <a:rPr lang="it-IT" sz="2400" b="1"/>
              <a:t>CP-10 (2) TRANSACTION RECOVERY: </a:t>
            </a:r>
            <a:r>
              <a:rPr lang="it-IT" sz="2400"/>
              <a:t>Implementare il ripristino delle transazioni per i sistemi basati sulle transazioni: Il nostro sistema non è un sistema basato sulle transazioni.</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2903093270"/>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325563"/>
          </a:xfrm>
        </p:spPr>
        <p:txBody>
          <a:bodyPr>
            <a:noAutofit/>
          </a:bodyPr>
          <a:lstStyle/>
          <a:p>
            <a:r>
              <a:rPr lang="it-IT" sz="5400" b="1"/>
              <a:t>CONTROLLI HIGH-LEVEL</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426384"/>
            <a:ext cx="11843290" cy="4722263"/>
          </a:xfrm>
        </p:spPr>
        <p:txBody>
          <a:bodyPr>
            <a:normAutofit/>
          </a:bodyPr>
          <a:lstStyle/>
          <a:p>
            <a:pPr marL="0" indent="0" algn="just">
              <a:buNone/>
            </a:pPr>
            <a:r>
              <a:rPr lang="it-IT" sz="2400" b="1"/>
              <a:t>CP-2 (2) CAPACITY PLANNING: </a:t>
            </a:r>
            <a:r>
              <a:rPr lang="it-IT" sz="2400"/>
              <a:t>Condurre la pianificazione della capacità in modo che la capacità necessaria per l’elaborazione delle informazioni, telecomunicazioni e il supporto ambientale esista durante le operazioni di emergenza.</a:t>
            </a:r>
          </a:p>
          <a:p>
            <a:pPr marL="0" indent="0" algn="just">
              <a:buNone/>
            </a:pPr>
            <a:r>
              <a:rPr lang="it-IT" sz="2400" b="1"/>
              <a:t>CP-2 (5) CONTINUE MISSION AND BUSINESS FUNCTIONS: </a:t>
            </a:r>
            <a:r>
              <a:rPr lang="it-IT" sz="2400"/>
              <a:t>Piano per la continuazione della missione essenziale e funzioni aziendali con minima o nessuna perdita di continuità operativa e mantenimento di tale continuità fino al completo ripristino del sistema presso i siti di elaborazione e/o storage primari.</a:t>
            </a:r>
          </a:p>
          <a:p>
            <a:pPr marL="0" indent="0" algn="just">
              <a:buNone/>
            </a:pPr>
            <a:r>
              <a:rPr lang="it-IT" sz="2400" b="1"/>
              <a:t>CP-6 (2) RECOVERY TIME AND RECOVERY POINT OBJECTIVES: </a:t>
            </a:r>
            <a:r>
              <a:rPr lang="it-IT" sz="2400"/>
              <a:t>Configurare il sito di storage alternativo per facilitare le operazioni di recovery in accordo con il recovery time e il recovery point objectives.</a:t>
            </a:r>
          </a:p>
          <a:p>
            <a:pPr marL="0" indent="0" algn="just">
              <a:buNone/>
            </a:pPr>
            <a:r>
              <a:rPr lang="it-IT" sz="2400" b="1"/>
              <a:t>CP-7 (4) PREPARATION FOR USE: </a:t>
            </a:r>
            <a:r>
              <a:rPr lang="it-IT" sz="2400"/>
              <a:t>Preparare il sito di elaborazione alternativo per far si che il sito possa fungere da sito operativo supportando la missione essenziale e le funzioni aziendali.</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1709051910"/>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325563"/>
          </a:xfrm>
        </p:spPr>
        <p:txBody>
          <a:bodyPr>
            <a:noAutofit/>
          </a:bodyPr>
          <a:lstStyle/>
          <a:p>
            <a:r>
              <a:rPr lang="it-IT" sz="5400" b="1"/>
              <a:t>CONTROLLI HIGH-LEVEL</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428749"/>
            <a:ext cx="11843290" cy="4645083"/>
          </a:xfrm>
        </p:spPr>
        <p:txBody>
          <a:bodyPr>
            <a:normAutofit/>
          </a:bodyPr>
          <a:lstStyle/>
          <a:p>
            <a:pPr marL="0" indent="0" algn="just">
              <a:buNone/>
            </a:pPr>
            <a:r>
              <a:rPr lang="it-IT" sz="2400" b="1"/>
              <a:t>CP-9 (2) TEST RESTORATION USING SAMPLING: </a:t>
            </a:r>
            <a:r>
              <a:rPr lang="it-IT" sz="2400"/>
              <a:t>Utilizzare un campione di informazioni di backup nel ripristino delle funzioni di sistema selezionate come parte del test del piano di emergenza.</a:t>
            </a:r>
          </a:p>
          <a:p>
            <a:pPr marL="0" indent="0" algn="just">
              <a:buNone/>
            </a:pPr>
            <a:r>
              <a:rPr lang="it-IT" sz="2400" b="1"/>
              <a:t>CP-9 (3) SEPARATE STORAGE FOR CRITICAL INFORMATION: </a:t>
            </a:r>
            <a:r>
              <a:rPr lang="it-IT" sz="2400"/>
              <a:t>Archiviare copie di backup in una struttura separata o in un contenitore resistente al fuoco non collocato con il sistema operativo.</a:t>
            </a:r>
          </a:p>
          <a:p>
            <a:pPr marL="0" indent="0" algn="just">
              <a:buNone/>
            </a:pPr>
            <a:r>
              <a:rPr lang="it-IT" sz="2400" b="1"/>
              <a:t>CP-9 (5) TRANSFER TO ALTERNATE STORAGE SITE:  </a:t>
            </a:r>
            <a:r>
              <a:rPr lang="it-IT" sz="2400"/>
              <a:t>Trasferire le informazioni backup del sistema in un sito di storage alternativo.</a:t>
            </a:r>
          </a:p>
          <a:p>
            <a:pPr marL="0" indent="0" algn="just">
              <a:buNone/>
            </a:pPr>
            <a:r>
              <a:rPr lang="it-IT" sz="2400" b="1"/>
              <a:t>CP-10 (4) RESTORE WITHIN TIME PERIOD: </a:t>
            </a:r>
            <a:r>
              <a:rPr lang="it-IT" sz="2400"/>
              <a:t>Fornire la capacità di ripristino dei componenti del sistema entro un certo periodo di tempo dal controllo della configurazione e la protezione dell’integrità delle informazioni che rappresentano una stato operativo noto per i componenti.</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3135318056"/>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F1CA4ABC-BD8F-4BC6-DA61-61E294FC87EE}"/>
              </a:ext>
            </a:extLst>
          </p:cNvPr>
          <p:cNvSpPr txBox="1"/>
          <p:nvPr/>
        </p:nvSpPr>
        <p:spPr>
          <a:xfrm>
            <a:off x="9272337" y="5528431"/>
            <a:ext cx="2919663" cy="1323439"/>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Valerio Mennillo</a:t>
            </a:r>
          </a:p>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Dario Riccardi</a:t>
            </a:r>
          </a:p>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Giuseppe Spiezia</a:t>
            </a:r>
          </a:p>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Anna Varriale</a:t>
            </a:r>
          </a:p>
        </p:txBody>
      </p:sp>
      <p:pic>
        <p:nvPicPr>
          <p:cNvPr id="8" name="Immagine 7">
            <a:extLst>
              <a:ext uri="{FF2B5EF4-FFF2-40B4-BE49-F238E27FC236}">
                <a16:creationId xmlns:a16="http://schemas.microsoft.com/office/drawing/2014/main" id="{4263EC9C-AA09-8701-F699-5BB6D0807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8214" y="1066892"/>
            <a:ext cx="5033155" cy="5521675"/>
          </a:xfrm>
          <a:prstGeom prst="rect">
            <a:avLst/>
          </a:prstGeom>
        </p:spPr>
      </p:pic>
      <p:sp>
        <p:nvSpPr>
          <p:cNvPr id="9" name="CasellaDiTesto 8">
            <a:extLst>
              <a:ext uri="{FF2B5EF4-FFF2-40B4-BE49-F238E27FC236}">
                <a16:creationId xmlns:a16="http://schemas.microsoft.com/office/drawing/2014/main" id="{F10C6E57-4942-C8FC-3FDC-82510877158F}"/>
              </a:ext>
            </a:extLst>
          </p:cNvPr>
          <p:cNvSpPr txBox="1"/>
          <p:nvPr/>
        </p:nvSpPr>
        <p:spPr>
          <a:xfrm>
            <a:off x="767408" y="2686661"/>
            <a:ext cx="10441160" cy="2308324"/>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it-IT" sz="7200" b="1" i="0" u="none" strike="noStrike" kern="1200" cap="none" spc="0" normalizeH="0" baseline="0" noProof="0" dirty="0">
                <a:ln>
                  <a:noFill/>
                </a:ln>
                <a:solidFill>
                  <a:prstClr val="black"/>
                </a:solidFill>
                <a:effectLst/>
                <a:uLnTx/>
                <a:uFillTx/>
                <a:latin typeface="Calibri"/>
                <a:ea typeface="+mn-ea"/>
                <a:cs typeface="+mn-cs"/>
              </a:rPr>
              <a:t>IMAGE VULNERABILITIES</a:t>
            </a:r>
          </a:p>
          <a:p>
            <a:pPr marL="0" marR="0" lvl="0" indent="0" algn="ctr" defTabSz="914400" rtl="0" eaLnBrk="1" fontAlgn="auto" latinLnBrk="0" hangingPunct="1">
              <a:lnSpc>
                <a:spcPct val="100000"/>
              </a:lnSpc>
              <a:spcBef>
                <a:spcPct val="0"/>
              </a:spcBef>
              <a:spcAft>
                <a:spcPct val="0"/>
              </a:spcAft>
              <a:buClrTx/>
              <a:buSzTx/>
              <a:buFontTx/>
              <a:buNone/>
              <a:defRPr/>
            </a:pPr>
            <a:r>
              <a:rPr lang="it-IT" sz="7200" b="1" dirty="0">
                <a:solidFill>
                  <a:prstClr val="black"/>
                </a:solidFill>
                <a:latin typeface="Calibri"/>
              </a:rPr>
              <a:t>SCANNING</a:t>
            </a:r>
            <a:endParaRPr kumimoji="0" lang="it-IT" sz="6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10" name="Immagine 9">
            <a:extLst>
              <a:ext uri="{FF2B5EF4-FFF2-40B4-BE49-F238E27FC236}">
                <a16:creationId xmlns:a16="http://schemas.microsoft.com/office/drawing/2014/main" id="{4312078E-8A5C-93DB-FC9D-CB6763980600}"/>
              </a:ext>
            </a:extLst>
          </p:cNvPr>
          <p:cNvPicPr>
            <a:picLocks noChangeAspect="1"/>
          </p:cNvPicPr>
          <p:nvPr/>
        </p:nvPicPr>
        <p:blipFill>
          <a:blip r:embed="rId3"/>
          <a:stretch>
            <a:fillRect/>
          </a:stretch>
        </p:blipFill>
        <p:spPr>
          <a:xfrm>
            <a:off x="0" y="0"/>
            <a:ext cx="4210050" cy="1085850"/>
          </a:xfrm>
          <a:prstGeom prst="rect">
            <a:avLst/>
          </a:prstGeom>
        </p:spPr>
      </p:pic>
    </p:spTree>
    <p:extLst>
      <p:ext uri="{BB962C8B-B14F-4D97-AF65-F5344CB8AC3E}">
        <p14:creationId xmlns:p14="http://schemas.microsoft.com/office/powerpoint/2010/main" val="778675068"/>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648393"/>
          </a:xfrm>
        </p:spPr>
        <p:txBody>
          <a:bodyPr>
            <a:noAutofit/>
          </a:bodyPr>
          <a:lstStyle/>
          <a:p>
            <a:r>
              <a:rPr lang="it-IT" sz="5400" b="1" dirty="0"/>
              <a:t>TRIVY</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340769"/>
            <a:ext cx="9594053" cy="5544616"/>
          </a:xfrm>
        </p:spPr>
        <p:txBody>
          <a:bodyPr>
            <a:normAutofit/>
          </a:bodyPr>
          <a:lstStyle/>
          <a:p>
            <a:pPr marL="0" indent="0" algn="just">
              <a:buNone/>
            </a:pPr>
            <a:r>
              <a:rPr lang="it-IT" dirty="0" err="1"/>
              <a:t>Trivy</a:t>
            </a:r>
            <a:r>
              <a:rPr lang="it-IT" dirty="0"/>
              <a:t> è uno scanner di vulnerabilità open source progettato appositamente per le immagini di container. </a:t>
            </a:r>
          </a:p>
          <a:p>
            <a:pPr marL="0" indent="0" algn="just">
              <a:buNone/>
            </a:pPr>
            <a:r>
              <a:rPr lang="it-IT" dirty="0"/>
              <a:t>Il suo scopo principale è quello di identificare vulnerabilità e debolezze di sicurezza all'interno delle immagini dei container.</a:t>
            </a:r>
          </a:p>
          <a:p>
            <a:pPr algn="just"/>
            <a:r>
              <a:rPr lang="it-IT" dirty="0"/>
              <a:t>Scansione delle immagini di container per identificare vulnerabilità note.</a:t>
            </a:r>
          </a:p>
          <a:p>
            <a:pPr algn="just"/>
            <a:r>
              <a:rPr lang="it-IT" dirty="0"/>
              <a:t>Confronto dei componenti software dell'immagine con database di vulnerabilità.</a:t>
            </a:r>
          </a:p>
          <a:p>
            <a:pPr algn="just"/>
            <a:r>
              <a:rPr lang="it-IT" dirty="0"/>
              <a:t>Associazione delle vulnerabilità identificate a specifici identificatori CVE.</a:t>
            </a:r>
          </a:p>
          <a:p>
            <a:pPr algn="just"/>
            <a:r>
              <a:rPr lang="it-IT" dirty="0"/>
              <a:t>Rilevamento di configurazioni errate e pratiche non sicure.</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1026" name="Picture 2">
            <a:extLst>
              <a:ext uri="{FF2B5EF4-FFF2-40B4-BE49-F238E27FC236}">
                <a16:creationId xmlns:a16="http://schemas.microsoft.com/office/drawing/2014/main" id="{66BA8247-B4D7-15BD-6CC7-EDBC8E668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0336" y="1988840"/>
            <a:ext cx="3476625" cy="364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53432"/>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648393"/>
          </a:xfrm>
        </p:spPr>
        <p:txBody>
          <a:bodyPr>
            <a:noAutofit/>
          </a:bodyPr>
          <a:lstStyle/>
          <a:p>
            <a:r>
              <a:rPr lang="it-IT" sz="5400" b="1" dirty="0"/>
              <a:t>TRIVY - KEYCLOAK</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
        <p:nvSpPr>
          <p:cNvPr id="6" name="TextBox 5">
            <a:extLst>
              <a:ext uri="{FF2B5EF4-FFF2-40B4-BE49-F238E27FC236}">
                <a16:creationId xmlns:a16="http://schemas.microsoft.com/office/drawing/2014/main" id="{08067507-F77C-79B7-4C9D-564EE12F9631}"/>
              </a:ext>
            </a:extLst>
          </p:cNvPr>
          <p:cNvSpPr txBox="1"/>
          <p:nvPr/>
        </p:nvSpPr>
        <p:spPr>
          <a:xfrm>
            <a:off x="110841" y="1411198"/>
            <a:ext cx="11970317" cy="461665"/>
          </a:xfrm>
          <a:prstGeom prst="rect">
            <a:avLst/>
          </a:prstGeom>
          <a:noFill/>
        </p:spPr>
        <p:txBody>
          <a:bodyPr wrap="square" rtlCol="0">
            <a:spAutoFit/>
          </a:bodyPr>
          <a:lstStyle/>
          <a:p>
            <a:r>
              <a:rPr lang="en-US" sz="2400" dirty="0"/>
              <a:t>La </a:t>
            </a:r>
            <a:r>
              <a:rPr lang="en-US" sz="2400" dirty="0" err="1"/>
              <a:t>versione</a:t>
            </a:r>
            <a:r>
              <a:rPr lang="en-US" sz="2400" dirty="0"/>
              <a:t> di </a:t>
            </a:r>
            <a:r>
              <a:rPr lang="en-US" sz="2400" dirty="0" err="1"/>
              <a:t>Keycloak</a:t>
            </a:r>
            <a:r>
              <a:rPr lang="en-US" sz="2400" dirty="0"/>
              <a:t> </a:t>
            </a:r>
            <a:r>
              <a:rPr lang="en-US" sz="2400" dirty="0" err="1"/>
              <a:t>utilizzata</a:t>
            </a:r>
            <a:r>
              <a:rPr lang="en-US" sz="2400" dirty="0"/>
              <a:t> </a:t>
            </a:r>
            <a:r>
              <a:rPr lang="en-US" sz="2400" dirty="0" err="1"/>
              <a:t>inizialmente</a:t>
            </a:r>
            <a:r>
              <a:rPr lang="en-US" sz="2400" dirty="0"/>
              <a:t> è la </a:t>
            </a:r>
            <a:r>
              <a:rPr lang="en-US" sz="2400" dirty="0" err="1"/>
              <a:t>versione</a:t>
            </a:r>
            <a:r>
              <a:rPr lang="en-US" sz="2400" dirty="0"/>
              <a:t> 20. </a:t>
            </a:r>
            <a:endParaRPr lang="en-150" sz="2400" dirty="0"/>
          </a:p>
        </p:txBody>
      </p:sp>
      <p:sp>
        <p:nvSpPr>
          <p:cNvPr id="9" name="TextBox 8">
            <a:extLst>
              <a:ext uri="{FF2B5EF4-FFF2-40B4-BE49-F238E27FC236}">
                <a16:creationId xmlns:a16="http://schemas.microsoft.com/office/drawing/2014/main" id="{DEA50332-4343-6169-6696-6F707B6CF72D}"/>
              </a:ext>
            </a:extLst>
          </p:cNvPr>
          <p:cNvSpPr txBox="1"/>
          <p:nvPr/>
        </p:nvSpPr>
        <p:spPr>
          <a:xfrm>
            <a:off x="110841" y="3890584"/>
            <a:ext cx="11970317" cy="1200329"/>
          </a:xfrm>
          <a:prstGeom prst="rect">
            <a:avLst/>
          </a:prstGeom>
          <a:noFill/>
        </p:spPr>
        <p:txBody>
          <a:bodyPr wrap="square" rtlCol="0">
            <a:spAutoFit/>
          </a:bodyPr>
          <a:lstStyle/>
          <a:p>
            <a:r>
              <a:rPr lang="en-US" sz="2400" dirty="0"/>
              <a:t>A seguito di </a:t>
            </a:r>
            <a:r>
              <a:rPr lang="en-US" sz="2400" dirty="0" err="1"/>
              <a:t>una</a:t>
            </a:r>
            <a:r>
              <a:rPr lang="en-US" sz="2400" dirty="0"/>
              <a:t> </a:t>
            </a:r>
            <a:r>
              <a:rPr lang="en-US" sz="2400" dirty="0" err="1"/>
              <a:t>analisi</a:t>
            </a:r>
            <a:r>
              <a:rPr lang="en-US" sz="2400" dirty="0"/>
              <a:t> </a:t>
            </a:r>
            <a:r>
              <a:rPr lang="en-US" sz="2400" dirty="0" err="1"/>
              <a:t>tramite</a:t>
            </a:r>
            <a:r>
              <a:rPr lang="en-US" sz="2400" dirty="0"/>
              <a:t> il tool </a:t>
            </a:r>
            <a:r>
              <a:rPr lang="en-US" sz="2400" dirty="0" err="1"/>
              <a:t>Trivy</a:t>
            </a:r>
            <a:r>
              <a:rPr lang="en-US" sz="2400" dirty="0"/>
              <a:t>, è stato </a:t>
            </a:r>
            <a:r>
              <a:rPr lang="en-US" sz="2400" dirty="0" err="1"/>
              <a:t>scoperta</a:t>
            </a:r>
            <a:r>
              <a:rPr lang="en-US" sz="2400" dirty="0"/>
              <a:t> la </a:t>
            </a:r>
            <a:r>
              <a:rPr lang="en-US" sz="2400" dirty="0" err="1"/>
              <a:t>presenza</a:t>
            </a:r>
            <a:r>
              <a:rPr lang="en-US" sz="2400" dirty="0"/>
              <a:t> di </a:t>
            </a:r>
            <a:r>
              <a:rPr lang="en-US" sz="2400" dirty="0" err="1"/>
              <a:t>vulnerabilità</a:t>
            </a:r>
            <a:r>
              <a:rPr lang="en-US" sz="2400" dirty="0"/>
              <a:t> note </a:t>
            </a:r>
            <a:r>
              <a:rPr lang="en-US" sz="2400" dirty="0" err="1"/>
              <a:t>dell’immagine</a:t>
            </a:r>
            <a:r>
              <a:rPr lang="en-US" sz="2400" dirty="0"/>
              <a:t> (tra cui 7 </a:t>
            </a:r>
            <a:r>
              <a:rPr lang="en-US" sz="2400" dirty="0" err="1"/>
              <a:t>critiche</a:t>
            </a:r>
            <a:r>
              <a:rPr lang="en-US" sz="2400" dirty="0"/>
              <a:t>). Si è </a:t>
            </a:r>
            <a:r>
              <a:rPr lang="en-US" sz="2400" dirty="0" err="1"/>
              <a:t>scelto</a:t>
            </a:r>
            <a:r>
              <a:rPr lang="en-US" sz="2400" dirty="0"/>
              <a:t> quindi di </a:t>
            </a:r>
            <a:r>
              <a:rPr lang="en-US" sz="2400" dirty="0" err="1"/>
              <a:t>aggiornare</a:t>
            </a:r>
            <a:r>
              <a:rPr lang="en-US" sz="2400" dirty="0"/>
              <a:t> la </a:t>
            </a:r>
            <a:r>
              <a:rPr lang="en-US" sz="2400" dirty="0" err="1"/>
              <a:t>versione</a:t>
            </a:r>
            <a:r>
              <a:rPr lang="en-US" sz="2400" dirty="0"/>
              <a:t> di </a:t>
            </a:r>
            <a:r>
              <a:rPr lang="en-US" sz="2400" dirty="0" err="1"/>
              <a:t>Keycloak</a:t>
            </a:r>
            <a:r>
              <a:rPr lang="en-US" sz="2400" dirty="0"/>
              <a:t> </a:t>
            </a:r>
            <a:r>
              <a:rPr lang="en-US" sz="2400" dirty="0" err="1"/>
              <a:t>alla</a:t>
            </a:r>
            <a:r>
              <a:rPr lang="en-US" sz="2400" dirty="0"/>
              <a:t> </a:t>
            </a:r>
            <a:r>
              <a:rPr lang="en-US" sz="2400" dirty="0" err="1"/>
              <a:t>versione</a:t>
            </a:r>
            <a:r>
              <a:rPr lang="en-US" sz="2400" dirty="0"/>
              <a:t> 21.</a:t>
            </a:r>
            <a:endParaRPr lang="en-150" sz="2400" dirty="0"/>
          </a:p>
        </p:txBody>
      </p:sp>
      <p:pic>
        <p:nvPicPr>
          <p:cNvPr id="14" name="Picture 2">
            <a:extLst>
              <a:ext uri="{FF2B5EF4-FFF2-40B4-BE49-F238E27FC236}">
                <a16:creationId xmlns:a16="http://schemas.microsoft.com/office/drawing/2014/main" id="{F2DC5DF6-03B8-EB02-EF5C-3A7ED774D5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66561" r="16570" b="20454"/>
          <a:stretch/>
        </p:blipFill>
        <p:spPr bwMode="auto">
          <a:xfrm>
            <a:off x="191344" y="1996902"/>
            <a:ext cx="11315128" cy="3703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F4D32CCF-E213-9AE1-A4C8-E8FD4E3788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7527" r="64367" b="-7103"/>
          <a:stretch/>
        </p:blipFill>
        <p:spPr bwMode="auto">
          <a:xfrm>
            <a:off x="3143672" y="5163615"/>
            <a:ext cx="5721899" cy="133638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6B4AB81B-94B7-CE07-2178-46903D75E6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311" b="36847"/>
          <a:stretch/>
        </p:blipFill>
        <p:spPr bwMode="auto">
          <a:xfrm>
            <a:off x="191344" y="2335350"/>
            <a:ext cx="11315128" cy="1304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159652"/>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648393"/>
          </a:xfrm>
        </p:spPr>
        <p:txBody>
          <a:bodyPr>
            <a:noAutofit/>
          </a:bodyPr>
          <a:lstStyle/>
          <a:p>
            <a:r>
              <a:rPr lang="it-IT" sz="5400" b="1" dirty="0"/>
              <a:t>TRIVY - VAULT</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
        <p:nvSpPr>
          <p:cNvPr id="6" name="TextBox 5">
            <a:extLst>
              <a:ext uri="{FF2B5EF4-FFF2-40B4-BE49-F238E27FC236}">
                <a16:creationId xmlns:a16="http://schemas.microsoft.com/office/drawing/2014/main" id="{08067507-F77C-79B7-4C9D-564EE12F9631}"/>
              </a:ext>
            </a:extLst>
          </p:cNvPr>
          <p:cNvSpPr txBox="1"/>
          <p:nvPr/>
        </p:nvSpPr>
        <p:spPr>
          <a:xfrm>
            <a:off x="110841" y="1179884"/>
            <a:ext cx="11970317" cy="461665"/>
          </a:xfrm>
          <a:prstGeom prst="rect">
            <a:avLst/>
          </a:prstGeom>
          <a:noFill/>
        </p:spPr>
        <p:txBody>
          <a:bodyPr wrap="square" rtlCol="0">
            <a:spAutoFit/>
          </a:bodyPr>
          <a:lstStyle/>
          <a:p>
            <a:r>
              <a:rPr lang="en-US" sz="2400" dirty="0"/>
              <a:t>La </a:t>
            </a:r>
            <a:r>
              <a:rPr lang="en-US" sz="2400" dirty="0" err="1"/>
              <a:t>versione</a:t>
            </a:r>
            <a:r>
              <a:rPr lang="en-US" sz="2400" dirty="0"/>
              <a:t> di Vault </a:t>
            </a:r>
            <a:r>
              <a:rPr lang="en-US" sz="2400" dirty="0" err="1"/>
              <a:t>utilizzata</a:t>
            </a:r>
            <a:r>
              <a:rPr lang="en-US" sz="2400" dirty="0"/>
              <a:t> </a:t>
            </a:r>
            <a:r>
              <a:rPr lang="en-US" sz="2400" dirty="0" err="1"/>
              <a:t>inizialmente</a:t>
            </a:r>
            <a:r>
              <a:rPr lang="en-US" sz="2400" dirty="0"/>
              <a:t> è la </a:t>
            </a:r>
            <a:r>
              <a:rPr lang="en-US" sz="2400" dirty="0" err="1"/>
              <a:t>versione</a:t>
            </a:r>
            <a:r>
              <a:rPr lang="en-US" sz="2400" dirty="0"/>
              <a:t> 1.8. </a:t>
            </a:r>
            <a:endParaRPr lang="en-150" sz="2400" dirty="0"/>
          </a:p>
        </p:txBody>
      </p:sp>
      <p:sp>
        <p:nvSpPr>
          <p:cNvPr id="9" name="TextBox 8">
            <a:extLst>
              <a:ext uri="{FF2B5EF4-FFF2-40B4-BE49-F238E27FC236}">
                <a16:creationId xmlns:a16="http://schemas.microsoft.com/office/drawing/2014/main" id="{DEA50332-4343-6169-6696-6F707B6CF72D}"/>
              </a:ext>
            </a:extLst>
          </p:cNvPr>
          <p:cNvSpPr txBox="1"/>
          <p:nvPr/>
        </p:nvSpPr>
        <p:spPr>
          <a:xfrm>
            <a:off x="110840" y="4009359"/>
            <a:ext cx="11970317" cy="830997"/>
          </a:xfrm>
          <a:prstGeom prst="rect">
            <a:avLst/>
          </a:prstGeom>
          <a:noFill/>
        </p:spPr>
        <p:txBody>
          <a:bodyPr wrap="square" rtlCol="0">
            <a:spAutoFit/>
          </a:bodyPr>
          <a:lstStyle/>
          <a:p>
            <a:r>
              <a:rPr lang="en-US" sz="2400" dirty="0"/>
              <a:t>A seguito di </a:t>
            </a:r>
            <a:r>
              <a:rPr lang="en-US" sz="2400" dirty="0" err="1"/>
              <a:t>una</a:t>
            </a:r>
            <a:r>
              <a:rPr lang="en-US" sz="2400" dirty="0"/>
              <a:t> </a:t>
            </a:r>
            <a:r>
              <a:rPr lang="en-US" sz="2400" dirty="0" err="1"/>
              <a:t>analisi</a:t>
            </a:r>
            <a:r>
              <a:rPr lang="en-US" sz="2400" dirty="0"/>
              <a:t> </a:t>
            </a:r>
            <a:r>
              <a:rPr lang="en-US" sz="2400" dirty="0" err="1"/>
              <a:t>tramite</a:t>
            </a:r>
            <a:r>
              <a:rPr lang="en-US" sz="2400" dirty="0"/>
              <a:t> il tool </a:t>
            </a:r>
            <a:r>
              <a:rPr lang="en-US" sz="2400" dirty="0" err="1"/>
              <a:t>Trivy</a:t>
            </a:r>
            <a:r>
              <a:rPr lang="en-US" sz="2400" dirty="0"/>
              <a:t>, è stato </a:t>
            </a:r>
            <a:r>
              <a:rPr lang="en-US" sz="2400" dirty="0" err="1"/>
              <a:t>scoperta</a:t>
            </a:r>
            <a:r>
              <a:rPr lang="en-US" sz="2400" dirty="0"/>
              <a:t> la </a:t>
            </a:r>
            <a:r>
              <a:rPr lang="en-US" sz="2400" dirty="0" err="1"/>
              <a:t>presenza</a:t>
            </a:r>
            <a:r>
              <a:rPr lang="en-US" sz="2400" dirty="0"/>
              <a:t> di </a:t>
            </a:r>
            <a:r>
              <a:rPr lang="en-US" sz="2400" dirty="0" err="1"/>
              <a:t>vulnerabilità</a:t>
            </a:r>
            <a:r>
              <a:rPr lang="en-US" sz="2400" dirty="0"/>
              <a:t> note </a:t>
            </a:r>
            <a:r>
              <a:rPr lang="en-US" sz="2400" dirty="0" err="1"/>
              <a:t>dell’immagine</a:t>
            </a:r>
            <a:r>
              <a:rPr lang="en-US" sz="2400" dirty="0"/>
              <a:t> (tra cui 2 </a:t>
            </a:r>
            <a:r>
              <a:rPr lang="en-US" sz="2400" dirty="0" err="1"/>
              <a:t>critiche</a:t>
            </a:r>
            <a:r>
              <a:rPr lang="en-US" sz="2400" dirty="0"/>
              <a:t>). Si è </a:t>
            </a:r>
            <a:r>
              <a:rPr lang="en-US" sz="2400" dirty="0" err="1"/>
              <a:t>aggiornato</a:t>
            </a:r>
            <a:r>
              <a:rPr lang="en-US" sz="2400" dirty="0"/>
              <a:t> Vault </a:t>
            </a:r>
            <a:r>
              <a:rPr lang="en-US" sz="2400" dirty="0" err="1"/>
              <a:t>alla</a:t>
            </a:r>
            <a:r>
              <a:rPr lang="en-US" sz="2400" dirty="0"/>
              <a:t> </a:t>
            </a:r>
            <a:r>
              <a:rPr lang="en-US" sz="2400" dirty="0" err="1"/>
              <a:t>versione</a:t>
            </a:r>
            <a:r>
              <a:rPr lang="en-US" sz="2400" dirty="0"/>
              <a:t> 1.13.2.</a:t>
            </a:r>
            <a:endParaRPr lang="en-150" sz="2400" dirty="0"/>
          </a:p>
        </p:txBody>
      </p:sp>
      <p:pic>
        <p:nvPicPr>
          <p:cNvPr id="6146" name="Picture 2">
            <a:extLst>
              <a:ext uri="{FF2B5EF4-FFF2-40B4-BE49-F238E27FC236}">
                <a16:creationId xmlns:a16="http://schemas.microsoft.com/office/drawing/2014/main" id="{EFB9AC8A-BAF8-BC5C-0255-DC1871E9A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6932"/>
            <a:ext cx="12192000" cy="24701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7BFF817D-E7A4-47FB-056B-2DDE68730E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7815" y="4760656"/>
            <a:ext cx="8856365" cy="2097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443853"/>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648393"/>
          </a:xfrm>
        </p:spPr>
        <p:txBody>
          <a:bodyPr>
            <a:noAutofit/>
          </a:bodyPr>
          <a:lstStyle/>
          <a:p>
            <a:r>
              <a:rPr lang="it-IT" sz="5400" b="1" dirty="0"/>
              <a:t>TRIVY - NGINX</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
        <p:nvSpPr>
          <p:cNvPr id="6" name="TextBox 5">
            <a:extLst>
              <a:ext uri="{FF2B5EF4-FFF2-40B4-BE49-F238E27FC236}">
                <a16:creationId xmlns:a16="http://schemas.microsoft.com/office/drawing/2014/main" id="{08067507-F77C-79B7-4C9D-564EE12F9631}"/>
              </a:ext>
            </a:extLst>
          </p:cNvPr>
          <p:cNvSpPr txBox="1"/>
          <p:nvPr/>
        </p:nvSpPr>
        <p:spPr>
          <a:xfrm>
            <a:off x="110841" y="1179884"/>
            <a:ext cx="11970317" cy="461665"/>
          </a:xfrm>
          <a:prstGeom prst="rect">
            <a:avLst/>
          </a:prstGeom>
          <a:noFill/>
        </p:spPr>
        <p:txBody>
          <a:bodyPr wrap="square" rtlCol="0">
            <a:spAutoFit/>
          </a:bodyPr>
          <a:lstStyle/>
          <a:p>
            <a:r>
              <a:rPr lang="en-US" sz="2400" dirty="0"/>
              <a:t>La </a:t>
            </a:r>
            <a:r>
              <a:rPr lang="en-US" sz="2400" dirty="0" err="1"/>
              <a:t>versione</a:t>
            </a:r>
            <a:r>
              <a:rPr lang="en-US" sz="2400" dirty="0"/>
              <a:t> di Nginx </a:t>
            </a:r>
            <a:r>
              <a:rPr lang="en-US" sz="2400" dirty="0" err="1"/>
              <a:t>utilizzata</a:t>
            </a:r>
            <a:r>
              <a:rPr lang="en-US" sz="2400" dirty="0"/>
              <a:t> </a:t>
            </a:r>
            <a:r>
              <a:rPr lang="en-US" sz="2400" dirty="0" err="1"/>
              <a:t>inizialmente</a:t>
            </a:r>
            <a:r>
              <a:rPr lang="en-US" sz="2400" dirty="0"/>
              <a:t> è la </a:t>
            </a:r>
            <a:r>
              <a:rPr lang="en-US" sz="2400" dirty="0" err="1"/>
              <a:t>versione</a:t>
            </a:r>
            <a:r>
              <a:rPr lang="en-US" sz="2400" dirty="0"/>
              <a:t> 1.6.0. </a:t>
            </a:r>
            <a:endParaRPr lang="en-150" sz="2400" dirty="0"/>
          </a:p>
        </p:txBody>
      </p:sp>
      <p:sp>
        <p:nvSpPr>
          <p:cNvPr id="9" name="TextBox 8">
            <a:extLst>
              <a:ext uri="{FF2B5EF4-FFF2-40B4-BE49-F238E27FC236}">
                <a16:creationId xmlns:a16="http://schemas.microsoft.com/office/drawing/2014/main" id="{DEA50332-4343-6169-6696-6F707B6CF72D}"/>
              </a:ext>
            </a:extLst>
          </p:cNvPr>
          <p:cNvSpPr txBox="1"/>
          <p:nvPr/>
        </p:nvSpPr>
        <p:spPr>
          <a:xfrm>
            <a:off x="110840" y="3894147"/>
            <a:ext cx="11970317" cy="830997"/>
          </a:xfrm>
          <a:prstGeom prst="rect">
            <a:avLst/>
          </a:prstGeom>
          <a:noFill/>
        </p:spPr>
        <p:txBody>
          <a:bodyPr wrap="square" rtlCol="0">
            <a:spAutoFit/>
          </a:bodyPr>
          <a:lstStyle/>
          <a:p>
            <a:r>
              <a:rPr lang="en-US" sz="2400" dirty="0"/>
              <a:t>A seguito di </a:t>
            </a:r>
            <a:r>
              <a:rPr lang="en-US" sz="2400" dirty="0" err="1"/>
              <a:t>una</a:t>
            </a:r>
            <a:r>
              <a:rPr lang="en-US" sz="2400" dirty="0"/>
              <a:t> </a:t>
            </a:r>
            <a:r>
              <a:rPr lang="en-US" sz="2400" dirty="0" err="1"/>
              <a:t>analisi</a:t>
            </a:r>
            <a:r>
              <a:rPr lang="en-US" sz="2400" dirty="0"/>
              <a:t> </a:t>
            </a:r>
            <a:r>
              <a:rPr lang="en-US" sz="2400" dirty="0" err="1"/>
              <a:t>tramite</a:t>
            </a:r>
            <a:r>
              <a:rPr lang="en-US" sz="2400" dirty="0"/>
              <a:t> il tool </a:t>
            </a:r>
            <a:r>
              <a:rPr lang="en-US" sz="2400" dirty="0" err="1"/>
              <a:t>Trivy</a:t>
            </a:r>
            <a:r>
              <a:rPr lang="en-US" sz="2400" dirty="0"/>
              <a:t>, è stato </a:t>
            </a:r>
            <a:r>
              <a:rPr lang="en-US" sz="2400" dirty="0" err="1"/>
              <a:t>scoperta</a:t>
            </a:r>
            <a:r>
              <a:rPr lang="en-US" sz="2400" dirty="0"/>
              <a:t> la </a:t>
            </a:r>
            <a:r>
              <a:rPr lang="en-US" sz="2400" dirty="0" err="1"/>
              <a:t>presenza</a:t>
            </a:r>
            <a:r>
              <a:rPr lang="en-US" sz="2400" dirty="0"/>
              <a:t> di </a:t>
            </a:r>
            <a:r>
              <a:rPr lang="en-US" sz="2400" dirty="0" err="1"/>
              <a:t>vulnerabilità</a:t>
            </a:r>
            <a:r>
              <a:rPr lang="en-US" sz="2400" dirty="0"/>
              <a:t> note </a:t>
            </a:r>
            <a:r>
              <a:rPr lang="en-US" sz="2400" dirty="0" err="1"/>
              <a:t>dell’imagine</a:t>
            </a:r>
            <a:r>
              <a:rPr lang="en-US" sz="2400" dirty="0"/>
              <a:t>. Si è passata quindi </a:t>
            </a:r>
            <a:r>
              <a:rPr lang="en-US" sz="2400" dirty="0" err="1"/>
              <a:t>alla</a:t>
            </a:r>
            <a:r>
              <a:rPr lang="en-US" sz="2400" dirty="0"/>
              <a:t> </a:t>
            </a:r>
            <a:r>
              <a:rPr lang="en-US" sz="2400" dirty="0" err="1"/>
              <a:t>versione</a:t>
            </a:r>
            <a:r>
              <a:rPr lang="en-US" sz="2400" dirty="0"/>
              <a:t> 1.7.0.</a:t>
            </a:r>
            <a:endParaRPr lang="en-150" sz="2400" dirty="0"/>
          </a:p>
        </p:txBody>
      </p:sp>
      <p:pic>
        <p:nvPicPr>
          <p:cNvPr id="7170" name="Picture 2">
            <a:extLst>
              <a:ext uri="{FF2B5EF4-FFF2-40B4-BE49-F238E27FC236}">
                <a16:creationId xmlns:a16="http://schemas.microsoft.com/office/drawing/2014/main" id="{9EF1386E-B898-07EE-94D7-A0043A6BDF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582"/>
          <a:stretch/>
        </p:blipFill>
        <p:spPr bwMode="auto">
          <a:xfrm>
            <a:off x="1054792" y="4608944"/>
            <a:ext cx="10082411" cy="226236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0BCCFD52-C9D3-D870-6F1A-374C8D0FA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376" y="1563124"/>
            <a:ext cx="10848526" cy="2316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905610"/>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628800"/>
          </a:xfrm>
        </p:spPr>
        <p:txBody>
          <a:bodyPr>
            <a:noAutofit/>
          </a:bodyPr>
          <a:lstStyle/>
          <a:p>
            <a:r>
              <a:rPr lang="it-IT" sz="5400" b="1" dirty="0"/>
              <a:t>TRIVY – USER-MANAGER</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6286" y="1421385"/>
            <a:ext cx="11970317" cy="864095"/>
          </a:xfrm>
        </p:spPr>
        <p:txBody>
          <a:bodyPr>
            <a:normAutofit/>
          </a:bodyPr>
          <a:lstStyle/>
          <a:p>
            <a:pPr marL="0" indent="0" algn="just">
              <a:buNone/>
            </a:pPr>
            <a:r>
              <a:rPr lang="it-IT" b="1" dirty="0" err="1">
                <a:latin typeface="Courier New" panose="02070309020205020404" pitchFamily="49" charset="0"/>
                <a:cs typeface="Courier New" panose="02070309020205020404" pitchFamily="49" charset="0"/>
              </a:rPr>
              <a:t>trivy</a:t>
            </a:r>
            <a:r>
              <a:rPr lang="it-IT" b="1" dirty="0">
                <a:latin typeface="Courier New" panose="02070309020205020404" pitchFamily="49" charset="0"/>
                <a:cs typeface="Courier New" panose="02070309020205020404" pitchFamily="49" charset="0"/>
              </a:rPr>
              <a:t> image </a:t>
            </a:r>
            <a:r>
              <a:rPr lang="it-IT" b="1" dirty="0" err="1">
                <a:latin typeface="Courier New" panose="02070309020205020404" pitchFamily="49" charset="0"/>
                <a:cs typeface="Courier New" panose="02070309020205020404" pitchFamily="49" charset="0"/>
              </a:rPr>
              <a:t>gcr.io</a:t>
            </a:r>
            <a:r>
              <a:rPr lang="it-IT" b="1" dirty="0">
                <a:latin typeface="Courier New" panose="02070309020205020404" pitchFamily="49" charset="0"/>
                <a:cs typeface="Courier New" panose="02070309020205020404" pitchFamily="49" charset="0"/>
              </a:rPr>
              <a:t>/</a:t>
            </a:r>
            <a:r>
              <a:rPr lang="it-IT" b="1" dirty="0" err="1">
                <a:latin typeface="Courier New" panose="02070309020205020404" pitchFamily="49" charset="0"/>
                <a:cs typeface="Courier New" panose="02070309020205020404" pitchFamily="49" charset="0"/>
              </a:rPr>
              <a:t>uninastream</a:t>
            </a:r>
            <a:r>
              <a:rPr lang="it-IT" b="1" dirty="0">
                <a:latin typeface="Courier New" panose="02070309020205020404" pitchFamily="49" charset="0"/>
                <a:cs typeface="Courier New" panose="02070309020205020404" pitchFamily="49" charset="0"/>
              </a:rPr>
              <a:t>/user-manager</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
        <p:nvSpPr>
          <p:cNvPr id="7" name="TextBox 6">
            <a:extLst>
              <a:ext uri="{FF2B5EF4-FFF2-40B4-BE49-F238E27FC236}">
                <a16:creationId xmlns:a16="http://schemas.microsoft.com/office/drawing/2014/main" id="{E250589D-71B9-7302-91DE-B0D51C0AF7C8}"/>
              </a:ext>
            </a:extLst>
          </p:cNvPr>
          <p:cNvSpPr txBox="1"/>
          <p:nvPr/>
        </p:nvSpPr>
        <p:spPr>
          <a:xfrm>
            <a:off x="176286" y="1976675"/>
            <a:ext cx="11808654" cy="707886"/>
          </a:xfrm>
          <a:prstGeom prst="rect">
            <a:avLst/>
          </a:prstGeom>
          <a:noFill/>
        </p:spPr>
        <p:txBody>
          <a:bodyPr wrap="square" rtlCol="0">
            <a:spAutoFit/>
          </a:bodyPr>
          <a:lstStyle/>
          <a:p>
            <a:r>
              <a:rPr lang="en-US" sz="2000" dirty="0"/>
              <a:t>Sono state </a:t>
            </a:r>
            <a:r>
              <a:rPr lang="en-US" sz="2000" dirty="0" err="1"/>
              <a:t>ritrovate</a:t>
            </a:r>
            <a:r>
              <a:rPr lang="en-US" sz="2000" dirty="0"/>
              <a:t> </a:t>
            </a:r>
            <a:r>
              <a:rPr lang="en-US" sz="2000" dirty="0" err="1"/>
              <a:t>vulnerabilità</a:t>
            </a:r>
            <a:r>
              <a:rPr lang="en-US" sz="2000" dirty="0"/>
              <a:t> </a:t>
            </a:r>
            <a:r>
              <a:rPr lang="en-US" sz="2000" dirty="0" err="1"/>
              <a:t>dei</a:t>
            </a:r>
            <a:r>
              <a:rPr lang="en-US" sz="2000" dirty="0"/>
              <a:t> package con Node Package Manager. È </a:t>
            </a:r>
            <a:r>
              <a:rPr lang="en-US" sz="2000" dirty="0" err="1"/>
              <a:t>stata</a:t>
            </a:r>
            <a:r>
              <a:rPr lang="en-US" sz="2000" dirty="0"/>
              <a:t> </a:t>
            </a:r>
            <a:r>
              <a:rPr lang="en-US" sz="2000" dirty="0" err="1"/>
              <a:t>inizialmente</a:t>
            </a:r>
            <a:r>
              <a:rPr lang="en-US" sz="2000" dirty="0"/>
              <a:t> </a:t>
            </a:r>
            <a:r>
              <a:rPr lang="en-US" sz="2000" dirty="0" err="1"/>
              <a:t>usata</a:t>
            </a:r>
            <a:r>
              <a:rPr lang="en-US" sz="2000" dirty="0"/>
              <a:t> </a:t>
            </a:r>
            <a:r>
              <a:rPr lang="en-US" sz="2000" dirty="0" err="1"/>
              <a:t>l’immagine</a:t>
            </a:r>
            <a:r>
              <a:rPr lang="en-US" sz="2000" dirty="0"/>
              <a:t> con </a:t>
            </a:r>
            <a:r>
              <a:rPr lang="en-US" sz="2000" dirty="0" err="1"/>
              <a:t>versione</a:t>
            </a:r>
            <a:r>
              <a:rPr lang="en-US" sz="2000" dirty="0"/>
              <a:t> di Node 18.14.1, poi </a:t>
            </a:r>
            <a:r>
              <a:rPr lang="en-US" sz="2000" dirty="0" err="1"/>
              <a:t>sostituita</a:t>
            </a:r>
            <a:r>
              <a:rPr lang="en-US" sz="2000" dirty="0"/>
              <a:t> con 18.14.2.</a:t>
            </a:r>
            <a:endParaRPr lang="en-150" sz="2000" dirty="0"/>
          </a:p>
        </p:txBody>
      </p:sp>
      <p:pic>
        <p:nvPicPr>
          <p:cNvPr id="3076" name="Picture 4">
            <a:extLst>
              <a:ext uri="{FF2B5EF4-FFF2-40B4-BE49-F238E27FC236}">
                <a16:creationId xmlns:a16="http://schemas.microsoft.com/office/drawing/2014/main" id="{830D27AC-6E38-2A6F-51FE-C20E4A7350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86" y="4941168"/>
            <a:ext cx="9915525" cy="17621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0792E58F-2E22-50CA-B5A0-EFA14A524D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286" y="2601813"/>
            <a:ext cx="11020425"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40004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17BBD7-2589-8157-921C-26DC0C75DAE5}"/>
              </a:ext>
            </a:extLst>
          </p:cNvPr>
          <p:cNvSpPr>
            <a:spLocks noGrp="1"/>
          </p:cNvSpPr>
          <p:nvPr>
            <p:ph type="title"/>
          </p:nvPr>
        </p:nvSpPr>
        <p:spPr>
          <a:xfrm>
            <a:off x="4364181" y="350516"/>
            <a:ext cx="4338099" cy="330521"/>
          </a:xfrm>
        </p:spPr>
        <p:txBody>
          <a:bodyPr>
            <a:normAutofit fontScale="90000"/>
          </a:bodyPr>
          <a:lstStyle/>
          <a:p>
            <a:r>
              <a:rPr lang="it-IT" b="1"/>
              <a:t>VISUALIZZA VIDEO (2)</a:t>
            </a:r>
            <a:endParaRPr lang="it-IT"/>
          </a:p>
        </p:txBody>
      </p:sp>
      <p:pic>
        <p:nvPicPr>
          <p:cNvPr id="4" name="Immagine 3">
            <a:extLst>
              <a:ext uri="{FF2B5EF4-FFF2-40B4-BE49-F238E27FC236}">
                <a16:creationId xmlns:a16="http://schemas.microsoft.com/office/drawing/2014/main" id="{40ABDCC5-1B75-8F86-3458-1B77854D9C06}"/>
              </a:ext>
            </a:extLst>
          </p:cNvPr>
          <p:cNvPicPr>
            <a:picLocks noChangeAspect="1"/>
          </p:cNvPicPr>
          <p:nvPr/>
        </p:nvPicPr>
        <p:blipFill>
          <a:blip r:embed="rId2"/>
          <a:stretch>
            <a:fillRect/>
          </a:stretch>
        </p:blipFill>
        <p:spPr>
          <a:xfrm>
            <a:off x="0" y="0"/>
            <a:ext cx="4212701" cy="1085182"/>
          </a:xfrm>
          <a:prstGeom prst="rect">
            <a:avLst/>
          </a:prstGeom>
        </p:spPr>
      </p:pic>
      <p:pic>
        <p:nvPicPr>
          <p:cNvPr id="6" name="Picture 5" descr="Diagram&#10;&#10;Description automatically generated with low confidence">
            <a:extLst>
              <a:ext uri="{FF2B5EF4-FFF2-40B4-BE49-F238E27FC236}">
                <a16:creationId xmlns:a16="http://schemas.microsoft.com/office/drawing/2014/main" id="{F411DCA8-F87F-30AB-D955-B579B9193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4016" y="1188814"/>
            <a:ext cx="7176839" cy="5620151"/>
          </a:xfrm>
          <a:prstGeom prst="rect">
            <a:avLst/>
          </a:prstGeom>
        </p:spPr>
      </p:pic>
    </p:spTree>
    <p:extLst>
      <p:ext uri="{BB962C8B-B14F-4D97-AF65-F5344CB8AC3E}">
        <p14:creationId xmlns:p14="http://schemas.microsoft.com/office/powerpoint/2010/main" val="1051648563"/>
      </p:ext>
    </p:extLst>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628800"/>
          </a:xfrm>
        </p:spPr>
        <p:txBody>
          <a:bodyPr>
            <a:noAutofit/>
          </a:bodyPr>
          <a:lstStyle/>
          <a:p>
            <a:r>
              <a:rPr lang="it-IT" sz="5400" b="1" dirty="0"/>
              <a:t>TRIVY – VIDEO-MANAGER</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
        <p:nvSpPr>
          <p:cNvPr id="6" name="Segnaposto contenuto 2">
            <a:extLst>
              <a:ext uri="{FF2B5EF4-FFF2-40B4-BE49-F238E27FC236}">
                <a16:creationId xmlns:a16="http://schemas.microsoft.com/office/drawing/2014/main" id="{F1E5FBB0-B3F3-AF7C-AF59-8414394C894D}"/>
              </a:ext>
            </a:extLst>
          </p:cNvPr>
          <p:cNvSpPr txBox="1">
            <a:spLocks/>
          </p:cNvSpPr>
          <p:nvPr/>
        </p:nvSpPr>
        <p:spPr>
          <a:xfrm>
            <a:off x="207060" y="1867311"/>
            <a:ext cx="11970317" cy="864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lgn="just">
              <a:buFont typeface="Arial" pitchFamily="34" charset="0"/>
              <a:buNone/>
            </a:pPr>
            <a:r>
              <a:rPr lang="it-IT" b="1" dirty="0" err="1">
                <a:latin typeface="Courier New" panose="02070309020205020404" pitchFamily="49" charset="0"/>
                <a:cs typeface="Courier New" panose="02070309020205020404" pitchFamily="49" charset="0"/>
              </a:rPr>
              <a:t>trivy</a:t>
            </a:r>
            <a:r>
              <a:rPr lang="it-IT" b="1" dirty="0">
                <a:latin typeface="Courier New" panose="02070309020205020404" pitchFamily="49" charset="0"/>
                <a:cs typeface="Courier New" panose="02070309020205020404" pitchFamily="49" charset="0"/>
              </a:rPr>
              <a:t> image </a:t>
            </a:r>
            <a:r>
              <a:rPr lang="it-IT" b="1" dirty="0" err="1">
                <a:latin typeface="Courier New" panose="02070309020205020404" pitchFamily="49" charset="0"/>
                <a:cs typeface="Courier New" panose="02070309020205020404" pitchFamily="49" charset="0"/>
              </a:rPr>
              <a:t>gcr.io</a:t>
            </a:r>
            <a:r>
              <a:rPr lang="it-IT" b="1" dirty="0">
                <a:latin typeface="Courier New" panose="02070309020205020404" pitchFamily="49" charset="0"/>
                <a:cs typeface="Courier New" panose="02070309020205020404" pitchFamily="49" charset="0"/>
              </a:rPr>
              <a:t>/</a:t>
            </a:r>
            <a:r>
              <a:rPr lang="it-IT" b="1" dirty="0" err="1">
                <a:latin typeface="Courier New" panose="02070309020205020404" pitchFamily="49" charset="0"/>
                <a:cs typeface="Courier New" panose="02070309020205020404" pitchFamily="49" charset="0"/>
              </a:rPr>
              <a:t>uninastream</a:t>
            </a:r>
            <a:r>
              <a:rPr lang="it-IT" b="1" dirty="0">
                <a:latin typeface="Courier New" panose="02070309020205020404" pitchFamily="49" charset="0"/>
                <a:cs typeface="Courier New" panose="02070309020205020404" pitchFamily="49" charset="0"/>
              </a:rPr>
              <a:t>/video-manager</a:t>
            </a:r>
          </a:p>
        </p:txBody>
      </p:sp>
      <p:sp>
        <p:nvSpPr>
          <p:cNvPr id="7" name="TextBox 6">
            <a:extLst>
              <a:ext uri="{FF2B5EF4-FFF2-40B4-BE49-F238E27FC236}">
                <a16:creationId xmlns:a16="http://schemas.microsoft.com/office/drawing/2014/main" id="{E250589D-71B9-7302-91DE-B0D51C0AF7C8}"/>
              </a:ext>
            </a:extLst>
          </p:cNvPr>
          <p:cNvSpPr txBox="1"/>
          <p:nvPr/>
        </p:nvSpPr>
        <p:spPr>
          <a:xfrm>
            <a:off x="173714" y="2805649"/>
            <a:ext cx="11808654" cy="1815882"/>
          </a:xfrm>
          <a:prstGeom prst="rect">
            <a:avLst/>
          </a:prstGeom>
          <a:noFill/>
        </p:spPr>
        <p:txBody>
          <a:bodyPr wrap="square" rtlCol="0">
            <a:spAutoFit/>
          </a:bodyPr>
          <a:lstStyle/>
          <a:p>
            <a:r>
              <a:rPr lang="en-US" sz="2800" dirty="0" err="1"/>
              <a:t>Analogamente</a:t>
            </a:r>
            <a:r>
              <a:rPr lang="en-US" sz="2800" dirty="0"/>
              <a:t> a </a:t>
            </a:r>
            <a:r>
              <a:rPr lang="en-US" sz="2800" b="1" dirty="0"/>
              <a:t>user-manager</a:t>
            </a:r>
            <a:r>
              <a:rPr lang="en-US" sz="2800" dirty="0"/>
              <a:t>, sono state </a:t>
            </a:r>
            <a:r>
              <a:rPr lang="en-US" sz="2800" dirty="0" err="1"/>
              <a:t>ritrovate</a:t>
            </a:r>
            <a:r>
              <a:rPr lang="en-US" sz="2800" dirty="0"/>
              <a:t> le </a:t>
            </a:r>
            <a:r>
              <a:rPr lang="en-US" sz="2800" dirty="0" err="1"/>
              <a:t>stesse</a:t>
            </a:r>
            <a:r>
              <a:rPr lang="en-US" sz="2800" dirty="0"/>
              <a:t> </a:t>
            </a:r>
            <a:r>
              <a:rPr lang="en-US" sz="2800" dirty="0" err="1"/>
              <a:t>vulnerabilità</a:t>
            </a:r>
            <a:r>
              <a:rPr lang="en-US" sz="2800" dirty="0"/>
              <a:t> </a:t>
            </a:r>
            <a:r>
              <a:rPr lang="en-US" sz="2800" dirty="0" err="1"/>
              <a:t>dei</a:t>
            </a:r>
            <a:r>
              <a:rPr lang="en-US" sz="2800" dirty="0"/>
              <a:t> package con Node Package Manager. È </a:t>
            </a:r>
            <a:r>
              <a:rPr lang="en-US" sz="2800" dirty="0" err="1"/>
              <a:t>stata</a:t>
            </a:r>
            <a:r>
              <a:rPr lang="en-US" sz="2800" dirty="0"/>
              <a:t> anche in questo </a:t>
            </a:r>
            <a:r>
              <a:rPr lang="en-US" sz="2800" dirty="0" err="1"/>
              <a:t>caso</a:t>
            </a:r>
            <a:r>
              <a:rPr lang="en-US" sz="2800" dirty="0"/>
              <a:t> cambiata </a:t>
            </a:r>
            <a:r>
              <a:rPr lang="en-US" sz="2800" dirty="0" err="1"/>
              <a:t>versione</a:t>
            </a:r>
            <a:r>
              <a:rPr lang="en-US" sz="2800" dirty="0"/>
              <a:t> di Node.js da 18.14.1 a 18.14.2.</a:t>
            </a:r>
          </a:p>
          <a:p>
            <a:r>
              <a:rPr lang="en-US" sz="2800" dirty="0" err="1"/>
              <a:t>Inoltre</a:t>
            </a:r>
            <a:r>
              <a:rPr lang="en-US" sz="2800" dirty="0"/>
              <a:t> la </a:t>
            </a:r>
            <a:r>
              <a:rPr lang="en-US" sz="2800" dirty="0" err="1"/>
              <a:t>versione</a:t>
            </a:r>
            <a:r>
              <a:rPr lang="en-US" sz="2800" dirty="0"/>
              <a:t> 18.14.2 </a:t>
            </a:r>
            <a:r>
              <a:rPr lang="en-US" sz="2800" dirty="0" err="1"/>
              <a:t>compresa</a:t>
            </a:r>
            <a:r>
              <a:rPr lang="en-US" sz="2800" dirty="0"/>
              <a:t> </a:t>
            </a:r>
            <a:r>
              <a:rPr lang="en-US" sz="2800" dirty="0" err="1"/>
              <a:t>nell’immagine</a:t>
            </a:r>
            <a:r>
              <a:rPr lang="en-US" sz="2800" dirty="0"/>
              <a:t> è LTS (Long-term support).</a:t>
            </a:r>
            <a:endParaRPr lang="en-150" sz="2800" dirty="0"/>
          </a:p>
        </p:txBody>
      </p:sp>
    </p:spTree>
    <p:extLst>
      <p:ext uri="{BB962C8B-B14F-4D97-AF65-F5344CB8AC3E}">
        <p14:creationId xmlns:p14="http://schemas.microsoft.com/office/powerpoint/2010/main" val="609558712"/>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F1CA4ABC-BD8F-4BC6-DA61-61E294FC87EE}"/>
              </a:ext>
            </a:extLst>
          </p:cNvPr>
          <p:cNvSpPr txBox="1"/>
          <p:nvPr/>
        </p:nvSpPr>
        <p:spPr>
          <a:xfrm>
            <a:off x="9272337" y="5528431"/>
            <a:ext cx="2919663" cy="1323439"/>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Valerio Mennillo</a:t>
            </a:r>
          </a:p>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Dario Riccardi</a:t>
            </a:r>
          </a:p>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Giuseppe Spiezia</a:t>
            </a:r>
          </a:p>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Anna Varriale</a:t>
            </a:r>
          </a:p>
        </p:txBody>
      </p:sp>
      <p:pic>
        <p:nvPicPr>
          <p:cNvPr id="8" name="Immagine 7">
            <a:extLst>
              <a:ext uri="{FF2B5EF4-FFF2-40B4-BE49-F238E27FC236}">
                <a16:creationId xmlns:a16="http://schemas.microsoft.com/office/drawing/2014/main" id="{4263EC9C-AA09-8701-F699-5BB6D0807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8214" y="1066892"/>
            <a:ext cx="5033155" cy="5521675"/>
          </a:xfrm>
          <a:prstGeom prst="rect">
            <a:avLst/>
          </a:prstGeom>
        </p:spPr>
      </p:pic>
      <p:sp>
        <p:nvSpPr>
          <p:cNvPr id="9" name="CasellaDiTesto 8">
            <a:extLst>
              <a:ext uri="{FF2B5EF4-FFF2-40B4-BE49-F238E27FC236}">
                <a16:creationId xmlns:a16="http://schemas.microsoft.com/office/drawing/2014/main" id="{F10C6E57-4942-C8FC-3FDC-82510877158F}"/>
              </a:ext>
            </a:extLst>
          </p:cNvPr>
          <p:cNvSpPr txBox="1"/>
          <p:nvPr/>
        </p:nvSpPr>
        <p:spPr>
          <a:xfrm>
            <a:off x="1343472" y="3237044"/>
            <a:ext cx="9073008" cy="1200329"/>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it-IT" sz="7200" b="1" i="0" u="none" strike="noStrike" kern="1200" cap="none" spc="0" normalizeH="0" baseline="0" noProof="0" dirty="0">
                <a:ln>
                  <a:noFill/>
                </a:ln>
                <a:solidFill>
                  <a:prstClr val="black"/>
                </a:solidFill>
                <a:effectLst/>
                <a:uLnTx/>
                <a:uFillTx/>
                <a:latin typeface="Calibri"/>
                <a:ea typeface="+mn-ea"/>
                <a:cs typeface="+mn-cs"/>
              </a:rPr>
              <a:t>PENETRATION TESTING</a:t>
            </a:r>
            <a:endParaRPr kumimoji="0" lang="it-IT" sz="6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10" name="Immagine 9">
            <a:extLst>
              <a:ext uri="{FF2B5EF4-FFF2-40B4-BE49-F238E27FC236}">
                <a16:creationId xmlns:a16="http://schemas.microsoft.com/office/drawing/2014/main" id="{4312078E-8A5C-93DB-FC9D-CB6763980600}"/>
              </a:ext>
            </a:extLst>
          </p:cNvPr>
          <p:cNvPicPr>
            <a:picLocks noChangeAspect="1"/>
          </p:cNvPicPr>
          <p:nvPr/>
        </p:nvPicPr>
        <p:blipFill>
          <a:blip r:embed="rId3"/>
          <a:stretch>
            <a:fillRect/>
          </a:stretch>
        </p:blipFill>
        <p:spPr>
          <a:xfrm>
            <a:off x="0" y="0"/>
            <a:ext cx="4210050" cy="1085850"/>
          </a:xfrm>
          <a:prstGeom prst="rect">
            <a:avLst/>
          </a:prstGeom>
        </p:spPr>
      </p:pic>
    </p:spTree>
    <p:extLst>
      <p:ext uri="{BB962C8B-B14F-4D97-AF65-F5344CB8AC3E}">
        <p14:creationId xmlns:p14="http://schemas.microsoft.com/office/powerpoint/2010/main" val="168876850"/>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648393"/>
          </a:xfrm>
        </p:spPr>
        <p:txBody>
          <a:bodyPr>
            <a:noAutofit/>
          </a:bodyPr>
          <a:lstStyle/>
          <a:p>
            <a:r>
              <a:rPr lang="it-IT" sz="5400" b="1"/>
              <a:t>PENETRATION TESTING</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871031"/>
            <a:ext cx="11843290" cy="3397827"/>
          </a:xfrm>
        </p:spPr>
        <p:txBody>
          <a:bodyPr>
            <a:normAutofit/>
          </a:bodyPr>
          <a:lstStyle/>
          <a:p>
            <a:pPr marL="0" indent="0" algn="just">
              <a:buNone/>
            </a:pPr>
            <a:r>
              <a:rPr lang="it-IT"/>
              <a:t>La Penetration Testing è una tecnica di sicurezza informatica utilizzata per identificare ed esaminare le vulnerabilità del sistema e le possibili conseguenze derivabili da un’intrusione: sfrutta la prospettiva degli hacker per identificare i rischi e mitigarli prima che vengano exploitati. In pratica, le aziende possono eseguire attacchi informatici simulati per scovare vulnerabilità e punti di debolezza dell’applicazione.</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1900899580"/>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1"/>
            <a:ext cx="7979299" cy="689956"/>
          </a:xfrm>
        </p:spPr>
        <p:txBody>
          <a:bodyPr>
            <a:noAutofit/>
          </a:bodyPr>
          <a:lstStyle/>
          <a:p>
            <a:r>
              <a:rPr lang="it-IT" sz="5400" b="1"/>
              <a:t>PENETRATION TESTING</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629295"/>
            <a:ext cx="11843290" cy="4904509"/>
          </a:xfrm>
        </p:spPr>
        <p:txBody>
          <a:bodyPr>
            <a:normAutofit fontScale="92500"/>
          </a:bodyPr>
          <a:lstStyle/>
          <a:p>
            <a:pPr marL="0" indent="0" algn="just">
              <a:buNone/>
            </a:pPr>
            <a:r>
              <a:rPr lang="it-IT"/>
              <a:t>Per analizzare la nostra applicazione, abbiamo utilizzato il software </a:t>
            </a:r>
            <a:r>
              <a:rPr lang="it-IT" b="1"/>
              <a:t>OWASP Zed Attack Proxy (ZAP), </a:t>
            </a:r>
            <a:r>
              <a:rPr lang="it-IT"/>
              <a:t>un tool open-source creato seguendo i principi della Fondazione OWASP al fine di offrire a tutti la possibilità di poter analizzare le proprie applicazioni e siti Web, rendendoli più sicuri. </a:t>
            </a:r>
          </a:p>
          <a:p>
            <a:pPr marL="0" indent="0" algn="just">
              <a:buNone/>
            </a:pPr>
            <a:r>
              <a:rPr lang="it-IT" b="0" i="0">
                <a:effectLst/>
                <a:latin typeface="gg sans"/>
              </a:rPr>
              <a:t>È</a:t>
            </a:r>
            <a:r>
              <a:rPr lang="it-IT" b="0" i="0">
                <a:solidFill>
                  <a:srgbClr val="DBDEE1"/>
                </a:solidFill>
                <a:effectLst/>
                <a:latin typeface="gg sans"/>
              </a:rPr>
              <a:t> </a:t>
            </a:r>
            <a:r>
              <a:rPr lang="it-IT"/>
              <a:t>composto da due macro-sezioni: </a:t>
            </a:r>
          </a:p>
          <a:p>
            <a:pPr algn="just"/>
            <a:r>
              <a:rPr lang="it-IT"/>
              <a:t>la prima è uno scanner automatizzato di vulnerabilità che consente di identificare problemi e fornisce un report per sviluppatori, sistemisti e addetti alla sicurezza con i dettagli delle vulnerabilità; </a:t>
            </a:r>
          </a:p>
          <a:p>
            <a:pPr algn="just"/>
            <a:r>
              <a:rPr lang="it-IT"/>
              <a:t>la seconda permette a ZAP di operare come proxy che consente di ispezionare il traffico e tutta la comunicazione HTTP e gli eventi, con la possibilità di modificarli o analizzare i loro trigger che sono potenzialmente pericolosi per il sistema.</a:t>
            </a:r>
          </a:p>
          <a:p>
            <a:pPr marL="0" indent="0" algn="just">
              <a:buNone/>
            </a:pPr>
            <a:r>
              <a:rPr lang="it-IT"/>
              <a:t>Noi lo abbiamo utilizzato come scanner automatizzato.</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1026" name="Picture 2" descr="OWASP's bug bounty program - Bugcrowd">
            <a:extLst>
              <a:ext uri="{FF2B5EF4-FFF2-40B4-BE49-F238E27FC236}">
                <a16:creationId xmlns:a16="http://schemas.microsoft.com/office/drawing/2014/main" id="{CEC46DBC-9DF2-CDD6-A46C-9175B777C30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503800" y="0"/>
            <a:ext cx="1688200" cy="168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281520"/>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640079"/>
          </a:xfrm>
        </p:spPr>
        <p:txBody>
          <a:bodyPr>
            <a:noAutofit/>
          </a:bodyPr>
          <a:lstStyle/>
          <a:p>
            <a:r>
              <a:rPr lang="it-IT" sz="5400" b="1"/>
              <a:t>INTERFACCIA GRAFICA</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463041"/>
            <a:ext cx="6244374" cy="4754880"/>
          </a:xfrm>
        </p:spPr>
        <p:txBody>
          <a:bodyPr>
            <a:normAutofit fontScale="92500" lnSpcReduction="20000"/>
          </a:bodyPr>
          <a:lstStyle/>
          <a:p>
            <a:pPr marL="0" indent="0" algn="just">
              <a:buNone/>
            </a:pPr>
            <a:r>
              <a:rPr lang="it-IT"/>
              <a:t>ZAP presenta un’interfaccia grafica reattiva e chiara seppur densa.</a:t>
            </a:r>
          </a:p>
          <a:p>
            <a:pPr marL="0" indent="0" algn="just">
              <a:buNone/>
            </a:pPr>
            <a:r>
              <a:rPr lang="it-IT"/>
              <a:t>Possiamo selezionare la modalità di operazione ZAP:</a:t>
            </a:r>
          </a:p>
          <a:p>
            <a:pPr marL="514350" indent="-514350" algn="just">
              <a:buAutoNum type="arabicPeriod"/>
            </a:pPr>
            <a:r>
              <a:rPr lang="it-IT" b="1"/>
              <a:t>Safe</a:t>
            </a:r>
            <a:r>
              <a:rPr lang="it-IT"/>
              <a:t>: impedisce ogni azione potenzialmente pericolosa;</a:t>
            </a:r>
          </a:p>
          <a:p>
            <a:pPr marL="514350" indent="-514350" algn="just">
              <a:buAutoNum type="arabicPeriod"/>
            </a:pPr>
            <a:r>
              <a:rPr lang="it-IT" b="1" err="1"/>
              <a:t>Protected</a:t>
            </a:r>
            <a:r>
              <a:rPr lang="it-IT"/>
              <a:t>: permette azioni dannose negli URL definiti nello Scope;</a:t>
            </a:r>
          </a:p>
          <a:p>
            <a:pPr marL="514350" indent="-514350" algn="just">
              <a:buAutoNum type="arabicPeriod"/>
            </a:pPr>
            <a:r>
              <a:rPr lang="it-IT" b="1"/>
              <a:t>Standard</a:t>
            </a:r>
            <a:r>
              <a:rPr lang="it-IT"/>
              <a:t>: l’usuale modalità in cui vengono eseguiti gli attacchi;</a:t>
            </a:r>
          </a:p>
          <a:p>
            <a:pPr marL="514350" indent="-514350" algn="just">
              <a:buAutoNum type="arabicPeriod"/>
            </a:pPr>
            <a:r>
              <a:rPr lang="it-IT" b="1"/>
              <a:t>ATTACK</a:t>
            </a:r>
            <a:r>
              <a:rPr lang="it-IT"/>
              <a:t>: esegue una scansione attiva su tutti i nodi nello Scope non appena vengono scoperti ed aggiunti.</a:t>
            </a:r>
          </a:p>
          <a:p>
            <a:pPr marL="0" indent="0" algn="just">
              <a:buNone/>
            </a:pPr>
            <a:r>
              <a:rPr lang="it-IT"/>
              <a:t>È stata scelta la modalità ATTACK.</a:t>
            </a:r>
          </a:p>
          <a:p>
            <a:pPr marL="0" indent="0" algn="just">
              <a:buNone/>
            </a:pPr>
            <a:endParaRPr lang="it-IT"/>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2050" name="Picture 2">
            <a:extLst>
              <a:ext uri="{FF2B5EF4-FFF2-40B4-BE49-F238E27FC236}">
                <a16:creationId xmlns:a16="http://schemas.microsoft.com/office/drawing/2014/main" id="{919B3B48-865B-0B88-B2BF-C0F364D267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4886" t="16822" b="35511"/>
          <a:stretch>
            <a:fillRect/>
          </a:stretch>
        </p:blipFill>
        <p:spPr bwMode="auto">
          <a:xfrm>
            <a:off x="6517342" y="2232680"/>
            <a:ext cx="5598916" cy="2547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77341"/>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764771"/>
          </a:xfrm>
        </p:spPr>
        <p:txBody>
          <a:bodyPr>
            <a:noAutofit/>
          </a:bodyPr>
          <a:lstStyle/>
          <a:p>
            <a:r>
              <a:rPr lang="it-IT" sz="5400" b="1"/>
              <a:t>AUTOMATED SCAN</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463041"/>
            <a:ext cx="11843290" cy="4754880"/>
          </a:xfrm>
        </p:spPr>
        <p:txBody>
          <a:bodyPr>
            <a:normAutofit/>
          </a:bodyPr>
          <a:lstStyle/>
          <a:p>
            <a:pPr marL="0" indent="0" algn="just">
              <a:buNone/>
            </a:pPr>
            <a:r>
              <a:rPr lang="it-IT"/>
              <a:t>Una modalità di utilizzo di ZAP è la scansione automatica del sito da testare: si sceglie la modalità Standard (o ATTACK se si vogliono scansionare tutti i siti aggiunti automaticamente nello Scope) e si inserisce l’URL da analizzare. Inizia, quindi, l’attività di indicizzazione delle risorse del sito per ricostruire il sitemap (il cui stato viene visualizzato con il tab Spider) e si passa poi alla fase di attacco (tab Active Scan). </a:t>
            </a:r>
          </a:p>
          <a:p>
            <a:pPr marL="0" indent="0" algn="just">
              <a:buNone/>
            </a:pPr>
            <a:r>
              <a:rPr lang="it-IT"/>
              <a:t>Inoltre, con AJAX Spider possiamo indicizzare anche le pagine costruite in modo dinamico.</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350616842"/>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764771"/>
          </a:xfrm>
        </p:spPr>
        <p:txBody>
          <a:bodyPr>
            <a:noAutofit/>
          </a:bodyPr>
          <a:lstStyle/>
          <a:p>
            <a:r>
              <a:rPr lang="it-IT" sz="5400" b="1"/>
              <a:t>AUTOMATED SCAN</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463041"/>
            <a:ext cx="11843290" cy="2575559"/>
          </a:xfrm>
        </p:spPr>
        <p:txBody>
          <a:bodyPr>
            <a:normAutofit/>
          </a:bodyPr>
          <a:lstStyle/>
          <a:p>
            <a:pPr marL="0" indent="0" algn="just">
              <a:buNone/>
            </a:pPr>
            <a:r>
              <a:rPr lang="it-IT"/>
              <a:t>Terminate le fasi di scansione e attacco, selezioniamo il tab Alerts che ci mostra un elenco dei problemi presenti suddivisi per severità e tipologia. </a:t>
            </a:r>
          </a:p>
          <a:p>
            <a:pPr marL="0" indent="0" algn="just">
              <a:buNone/>
            </a:pPr>
            <a:r>
              <a:rPr lang="it-IT"/>
              <a:t>Cliccando sulla tipologia vengono mostrate le azioni che contengono la vulnerabilità, con URL, il livello di rischio, una descrizione dettagliata della stessa, una possibile soluzione e siti per documentazione tecnica (es. OWASP).</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10308995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764771"/>
          </a:xfrm>
        </p:spPr>
        <p:txBody>
          <a:bodyPr>
            <a:noAutofit/>
          </a:bodyPr>
          <a:lstStyle/>
          <a:p>
            <a:r>
              <a:rPr lang="it-IT" sz="5400" b="1" dirty="0"/>
              <a:t>RISULTATI</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463041"/>
            <a:ext cx="5470541" cy="4754880"/>
          </a:xfrm>
        </p:spPr>
        <p:txBody>
          <a:bodyPr>
            <a:normAutofit/>
          </a:bodyPr>
          <a:lstStyle/>
          <a:p>
            <a:pPr marL="0" indent="0" algn="just">
              <a:buNone/>
            </a:pPr>
            <a:r>
              <a:rPr lang="it-IT" dirty="0"/>
              <a:t>Sono state ritrovate 14 avvisi, di cui 10 vulnerabilità di cui 5 livello medio e 5 livello basso.</a:t>
            </a:r>
          </a:p>
          <a:p>
            <a:pPr marL="0" indent="0" algn="just">
              <a:buNone/>
            </a:pPr>
            <a:r>
              <a:rPr lang="it-IT" dirty="0"/>
              <a:t>Per ognuna di queste, abbiamo deciso di mitigarle o meno rispetto al rischio che tali vulnerabilità potevano recare alla nostra applicazione.</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1026" name="Picture 2">
            <a:extLst>
              <a:ext uri="{FF2B5EF4-FFF2-40B4-BE49-F238E27FC236}">
                <a16:creationId xmlns:a16="http://schemas.microsoft.com/office/drawing/2014/main" id="{D08AC1DA-DF7A-F931-6D1E-6C2054F6A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5104" y="1463041"/>
            <a:ext cx="6352030" cy="3304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547321"/>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840992"/>
          </a:xfrm>
        </p:spPr>
        <p:txBody>
          <a:bodyPr>
            <a:noAutofit/>
          </a:bodyPr>
          <a:lstStyle/>
          <a:p>
            <a:r>
              <a:rPr lang="it-IT" sz="5400" b="1"/>
              <a:t>MEDIO: CONTENT SECURITY POLICY </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840991"/>
            <a:ext cx="11676269" cy="2692909"/>
          </a:xfrm>
        </p:spPr>
        <p:txBody>
          <a:bodyPr>
            <a:normAutofit/>
          </a:bodyPr>
          <a:lstStyle/>
          <a:p>
            <a:pPr marL="0" indent="0" algn="just">
              <a:buNone/>
            </a:pPr>
            <a:r>
              <a:rPr lang="it-IT"/>
              <a:t>L'utilizzo di wildcard in Content Security Policy (CSP) può compromettere la sicurezza del sito web.</a:t>
            </a:r>
          </a:p>
          <a:p>
            <a:pPr marL="0" indent="0" algn="just">
              <a:buNone/>
            </a:pPr>
            <a:r>
              <a:rPr lang="it-IT"/>
              <a:t>Le wildcard consentono di includere più origini in una singola regola CSP, ma possono aprire la porta a rischi di sicurezza se le origini incluse non sono attendibili. Per risolvere ciò, sono stati modificati gli headers imposti nelle risposte HTTP del server. </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6" name="Picture 5">
            <a:extLst>
              <a:ext uri="{FF2B5EF4-FFF2-40B4-BE49-F238E27FC236}">
                <a16:creationId xmlns:a16="http://schemas.microsoft.com/office/drawing/2014/main" id="{893264D7-B3CC-DA66-6099-80910F6C4996}"/>
              </a:ext>
            </a:extLst>
          </p:cNvPr>
          <p:cNvPicPr>
            <a:picLocks noChangeAspect="1"/>
          </p:cNvPicPr>
          <p:nvPr/>
        </p:nvPicPr>
        <p:blipFill>
          <a:blip r:embed="rId3"/>
          <a:stretch>
            <a:fillRect/>
          </a:stretch>
        </p:blipFill>
        <p:spPr>
          <a:xfrm>
            <a:off x="4212701" y="4102608"/>
            <a:ext cx="7188304" cy="2384298"/>
          </a:xfrm>
          <a:prstGeom prst="rect">
            <a:avLst/>
          </a:prstGeom>
        </p:spPr>
      </p:pic>
    </p:spTree>
    <p:extLst>
      <p:ext uri="{BB962C8B-B14F-4D97-AF65-F5344CB8AC3E}">
        <p14:creationId xmlns:p14="http://schemas.microsoft.com/office/powerpoint/2010/main" val="380221101"/>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840992"/>
          </a:xfrm>
        </p:spPr>
        <p:txBody>
          <a:bodyPr>
            <a:noAutofit/>
          </a:bodyPr>
          <a:lstStyle/>
          <a:p>
            <a:r>
              <a:rPr lang="it-IT" sz="5400" b="1"/>
              <a:t>MEDIO: ANTI CLICKJACKING </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92643" y="1240535"/>
            <a:ext cx="11676269" cy="4376929"/>
          </a:xfrm>
        </p:spPr>
        <p:txBody>
          <a:bodyPr>
            <a:normAutofit/>
          </a:bodyPr>
          <a:lstStyle/>
          <a:p>
            <a:pPr marL="0" indent="0" algn="just">
              <a:buNone/>
            </a:pPr>
            <a:r>
              <a:rPr lang="it-IT"/>
              <a:t>Il clickjacking è un tipo di attacco informatico in cui un sito web malintenzionato utilizza tecniche di ingegneria sociale per ingannare gli utenti e far loro cliccare su elementi nascosti o trasparenti senza che se ne accorgano.</a:t>
            </a:r>
          </a:p>
          <a:p>
            <a:pPr marL="0" indent="0" algn="just">
              <a:buNone/>
            </a:pPr>
            <a:r>
              <a:rPr lang="it-IT"/>
              <a:t>In pratica, l'header X-Frame-Options impostato su DENY impedisce completamente l'incorporamento della pagina in un frame e non consente a nessun sito web di includere la pagina all'interno di un frame.</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6" name="Picture 5">
            <a:extLst>
              <a:ext uri="{FF2B5EF4-FFF2-40B4-BE49-F238E27FC236}">
                <a16:creationId xmlns:a16="http://schemas.microsoft.com/office/drawing/2014/main" id="{893264D7-B3CC-DA66-6099-80910F6C4996}"/>
              </a:ext>
            </a:extLst>
          </p:cNvPr>
          <p:cNvPicPr>
            <a:picLocks noChangeAspect="1"/>
          </p:cNvPicPr>
          <p:nvPr/>
        </p:nvPicPr>
        <p:blipFill>
          <a:blip r:embed="rId3"/>
          <a:stretch>
            <a:fillRect/>
          </a:stretch>
        </p:blipFill>
        <p:spPr>
          <a:xfrm>
            <a:off x="2501848" y="4364736"/>
            <a:ext cx="7188304" cy="2384298"/>
          </a:xfrm>
          <a:prstGeom prst="rect">
            <a:avLst/>
          </a:prstGeom>
        </p:spPr>
      </p:pic>
      <p:pic>
        <p:nvPicPr>
          <p:cNvPr id="7" name="Picture 6">
            <a:extLst>
              <a:ext uri="{FF2B5EF4-FFF2-40B4-BE49-F238E27FC236}">
                <a16:creationId xmlns:a16="http://schemas.microsoft.com/office/drawing/2014/main" id="{A6F40A0F-05B8-526F-B37D-C3A22670E62E}"/>
              </a:ext>
            </a:extLst>
          </p:cNvPr>
          <p:cNvPicPr>
            <a:picLocks noChangeAspect="1"/>
          </p:cNvPicPr>
          <p:nvPr/>
        </p:nvPicPr>
        <p:blipFill>
          <a:blip r:embed="rId4"/>
          <a:stretch>
            <a:fillRect/>
          </a:stretch>
        </p:blipFill>
        <p:spPr>
          <a:xfrm>
            <a:off x="3285744" y="3715560"/>
            <a:ext cx="5791200" cy="571500"/>
          </a:xfrm>
          <a:prstGeom prst="rect">
            <a:avLst/>
          </a:prstGeom>
        </p:spPr>
      </p:pic>
    </p:spTree>
    <p:extLst>
      <p:ext uri="{BB962C8B-B14F-4D97-AF65-F5344CB8AC3E}">
        <p14:creationId xmlns:p14="http://schemas.microsoft.com/office/powerpoint/2010/main" val="350896302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17BBD7-2589-8157-921C-26DC0C75DAE5}"/>
              </a:ext>
            </a:extLst>
          </p:cNvPr>
          <p:cNvSpPr>
            <a:spLocks noGrp="1"/>
          </p:cNvSpPr>
          <p:nvPr>
            <p:ph type="title"/>
          </p:nvPr>
        </p:nvSpPr>
        <p:spPr>
          <a:xfrm>
            <a:off x="4364181" y="350516"/>
            <a:ext cx="4338099" cy="330521"/>
          </a:xfrm>
        </p:spPr>
        <p:txBody>
          <a:bodyPr>
            <a:normAutofit fontScale="90000"/>
          </a:bodyPr>
          <a:lstStyle/>
          <a:p>
            <a:r>
              <a:rPr lang="it-IT" b="1" dirty="0"/>
              <a:t>Home Page</a:t>
            </a:r>
            <a:endParaRPr lang="it-IT" dirty="0"/>
          </a:p>
        </p:txBody>
      </p:sp>
      <p:pic>
        <p:nvPicPr>
          <p:cNvPr id="4" name="Immagine 3">
            <a:extLst>
              <a:ext uri="{FF2B5EF4-FFF2-40B4-BE49-F238E27FC236}">
                <a16:creationId xmlns:a16="http://schemas.microsoft.com/office/drawing/2014/main" id="{40ABDCC5-1B75-8F86-3458-1B77854D9C06}"/>
              </a:ext>
            </a:extLst>
          </p:cNvPr>
          <p:cNvPicPr>
            <a:picLocks noChangeAspect="1"/>
          </p:cNvPicPr>
          <p:nvPr/>
        </p:nvPicPr>
        <p:blipFill>
          <a:blip r:embed="rId2"/>
          <a:stretch>
            <a:fillRect/>
          </a:stretch>
        </p:blipFill>
        <p:spPr>
          <a:xfrm>
            <a:off x="0" y="0"/>
            <a:ext cx="4212701" cy="1085182"/>
          </a:xfrm>
          <a:prstGeom prst="rect">
            <a:avLst/>
          </a:prstGeom>
        </p:spPr>
      </p:pic>
      <p:pic>
        <p:nvPicPr>
          <p:cNvPr id="6" name="Picture 5">
            <a:extLst>
              <a:ext uri="{FF2B5EF4-FFF2-40B4-BE49-F238E27FC236}">
                <a16:creationId xmlns:a16="http://schemas.microsoft.com/office/drawing/2014/main" id="{F411DCA8-F87F-30AB-D955-B579B9193764}"/>
              </a:ext>
            </a:extLst>
          </p:cNvPr>
          <p:cNvPicPr>
            <a:picLocks noChangeAspect="1"/>
          </p:cNvPicPr>
          <p:nvPr/>
        </p:nvPicPr>
        <p:blipFill rotWithShape="1">
          <a:blip r:embed="rId3">
            <a:extLst>
              <a:ext uri="{28A0092B-C50C-407E-A947-70E740481C1C}">
                <a14:useLocalDpi xmlns:a14="http://schemas.microsoft.com/office/drawing/2010/main" val="0"/>
              </a:ext>
            </a:extLst>
          </a:blip>
          <a:srcRect l="5464" r="4244"/>
          <a:stretch/>
        </p:blipFill>
        <p:spPr>
          <a:xfrm>
            <a:off x="839416" y="1916832"/>
            <a:ext cx="10657184" cy="3400900"/>
          </a:xfrm>
          <a:prstGeom prst="rect">
            <a:avLst/>
          </a:prstGeom>
        </p:spPr>
      </p:pic>
    </p:spTree>
    <p:extLst>
      <p:ext uri="{BB962C8B-B14F-4D97-AF65-F5344CB8AC3E}">
        <p14:creationId xmlns:p14="http://schemas.microsoft.com/office/powerpoint/2010/main" val="717215938"/>
      </p:ext>
    </p:extLst>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840992"/>
          </a:xfrm>
        </p:spPr>
        <p:txBody>
          <a:bodyPr>
            <a:noAutofit/>
          </a:bodyPr>
          <a:lstStyle/>
          <a:p>
            <a:r>
              <a:rPr lang="it-IT" sz="5400" b="1"/>
              <a:t>BASSO: SECURE &amp; SAMESITE COOKIE</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840991"/>
            <a:ext cx="11676269" cy="4376929"/>
          </a:xfrm>
        </p:spPr>
        <p:txBody>
          <a:bodyPr>
            <a:normAutofit/>
          </a:bodyPr>
          <a:lstStyle/>
          <a:p>
            <a:pPr marL="0" indent="0" algn="just">
              <a:buNone/>
            </a:pPr>
            <a:r>
              <a:rPr lang="it-IT"/>
              <a:t>L'omissione dell'attributo secure e samesite nei cookie può compromettere la sicurezza delle informazioni trasmesse attraverso un sito web.</a:t>
            </a:r>
          </a:p>
          <a:p>
            <a:pPr marL="0" indent="0" algn="just">
              <a:buNone/>
            </a:pPr>
            <a:r>
              <a:rPr lang="it-IT"/>
              <a:t>Utilizzando il middleware </a:t>
            </a:r>
            <a:r>
              <a:rPr lang="it-IT" b="1" err="1"/>
              <a:t>cookieParser</a:t>
            </a:r>
            <a:r>
              <a:rPr lang="it-IT"/>
              <a:t> di Node.js sono stati impostati tali header in maniera più restrittiva possibile, pur mantenendo intatte tutte le funzionalità del sistema.</a:t>
            </a:r>
          </a:p>
          <a:p>
            <a:pPr marL="0" indent="0" algn="just">
              <a:buNone/>
            </a:pPr>
            <a:endParaRPr lang="it-IT"/>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6" name="Picture 5">
            <a:extLst>
              <a:ext uri="{FF2B5EF4-FFF2-40B4-BE49-F238E27FC236}">
                <a16:creationId xmlns:a16="http://schemas.microsoft.com/office/drawing/2014/main" id="{D25CF0DC-774E-8019-6087-F93D0700361C}"/>
              </a:ext>
            </a:extLst>
          </p:cNvPr>
          <p:cNvPicPr>
            <a:picLocks noChangeAspect="1"/>
          </p:cNvPicPr>
          <p:nvPr/>
        </p:nvPicPr>
        <p:blipFill>
          <a:blip r:embed="rId3"/>
          <a:stretch>
            <a:fillRect/>
          </a:stretch>
        </p:blipFill>
        <p:spPr>
          <a:xfrm>
            <a:off x="2031039" y="4345496"/>
            <a:ext cx="7962900" cy="1343025"/>
          </a:xfrm>
          <a:prstGeom prst="rect">
            <a:avLst/>
          </a:prstGeom>
        </p:spPr>
      </p:pic>
    </p:spTree>
    <p:extLst>
      <p:ext uri="{BB962C8B-B14F-4D97-AF65-F5344CB8AC3E}">
        <p14:creationId xmlns:p14="http://schemas.microsoft.com/office/powerpoint/2010/main" val="3959385363"/>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2351584" y="2780928"/>
            <a:ext cx="7979299" cy="1840992"/>
          </a:xfrm>
        </p:spPr>
        <p:txBody>
          <a:bodyPr>
            <a:noAutofit/>
          </a:bodyPr>
          <a:lstStyle/>
          <a:p>
            <a:r>
              <a:rPr lang="it-IT" sz="5400" b="1" dirty="0"/>
              <a:t>GRAZIE PER L’ATTENZIONE</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271870509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17BBD7-2589-8157-921C-26DC0C75DAE5}"/>
              </a:ext>
            </a:extLst>
          </p:cNvPr>
          <p:cNvSpPr>
            <a:spLocks noGrp="1"/>
          </p:cNvSpPr>
          <p:nvPr>
            <p:ph type="title"/>
          </p:nvPr>
        </p:nvSpPr>
        <p:spPr>
          <a:xfrm>
            <a:off x="5447928" y="377330"/>
            <a:ext cx="4338099" cy="330521"/>
          </a:xfrm>
        </p:spPr>
        <p:txBody>
          <a:bodyPr>
            <a:normAutofit fontScale="90000"/>
          </a:bodyPr>
          <a:lstStyle/>
          <a:p>
            <a:r>
              <a:rPr lang="it-IT" b="1" dirty="0"/>
              <a:t>Login Page</a:t>
            </a:r>
            <a:endParaRPr lang="it-IT" dirty="0"/>
          </a:p>
        </p:txBody>
      </p:sp>
      <p:pic>
        <p:nvPicPr>
          <p:cNvPr id="4" name="Immagine 3">
            <a:extLst>
              <a:ext uri="{FF2B5EF4-FFF2-40B4-BE49-F238E27FC236}">
                <a16:creationId xmlns:a16="http://schemas.microsoft.com/office/drawing/2014/main" id="{40ABDCC5-1B75-8F86-3458-1B77854D9C06}"/>
              </a:ext>
            </a:extLst>
          </p:cNvPr>
          <p:cNvPicPr>
            <a:picLocks noChangeAspect="1"/>
          </p:cNvPicPr>
          <p:nvPr/>
        </p:nvPicPr>
        <p:blipFill>
          <a:blip r:embed="rId2"/>
          <a:stretch>
            <a:fillRect/>
          </a:stretch>
        </p:blipFill>
        <p:spPr>
          <a:xfrm>
            <a:off x="0" y="0"/>
            <a:ext cx="4212701" cy="1085182"/>
          </a:xfrm>
          <a:prstGeom prst="rect">
            <a:avLst/>
          </a:prstGeom>
        </p:spPr>
      </p:pic>
      <p:pic>
        <p:nvPicPr>
          <p:cNvPr id="6" name="Picture 5">
            <a:extLst>
              <a:ext uri="{FF2B5EF4-FFF2-40B4-BE49-F238E27FC236}">
                <a16:creationId xmlns:a16="http://schemas.microsoft.com/office/drawing/2014/main" id="{F411DCA8-F87F-30AB-D955-B579B9193764}"/>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4364181" y="908720"/>
            <a:ext cx="5315692" cy="5830114"/>
          </a:xfrm>
          <a:prstGeom prst="rect">
            <a:avLst/>
          </a:prstGeom>
        </p:spPr>
      </p:pic>
    </p:spTree>
    <p:extLst>
      <p:ext uri="{BB962C8B-B14F-4D97-AF65-F5344CB8AC3E}">
        <p14:creationId xmlns:p14="http://schemas.microsoft.com/office/powerpoint/2010/main" val="110016873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C56F65-5564-87CC-9537-C101F5105344}"/>
              </a:ext>
            </a:extLst>
          </p:cNvPr>
          <p:cNvSpPr>
            <a:spLocks noGrp="1"/>
          </p:cNvSpPr>
          <p:nvPr>
            <p:ph type="title"/>
          </p:nvPr>
        </p:nvSpPr>
        <p:spPr>
          <a:xfrm>
            <a:off x="4212701" y="1"/>
            <a:ext cx="4433994" cy="834190"/>
          </a:xfrm>
        </p:spPr>
        <p:txBody>
          <a:bodyPr>
            <a:normAutofit/>
          </a:bodyPr>
          <a:lstStyle/>
          <a:p>
            <a:pPr algn="ctr"/>
            <a:r>
              <a:rPr lang="it-IT" sz="5400" b="1"/>
              <a:t>UNINASTREAM</a:t>
            </a:r>
          </a:p>
        </p:txBody>
      </p:sp>
      <p:sp>
        <p:nvSpPr>
          <p:cNvPr id="3" name="Segnaposto contenuto 2">
            <a:extLst>
              <a:ext uri="{FF2B5EF4-FFF2-40B4-BE49-F238E27FC236}">
                <a16:creationId xmlns:a16="http://schemas.microsoft.com/office/drawing/2014/main" id="{E8541546-E51F-89C2-7BB5-8F24B8D3B04B}"/>
              </a:ext>
            </a:extLst>
          </p:cNvPr>
          <p:cNvSpPr>
            <a:spLocks noGrp="1"/>
          </p:cNvSpPr>
          <p:nvPr>
            <p:ph idx="1"/>
          </p:nvPr>
        </p:nvSpPr>
        <p:spPr>
          <a:xfrm>
            <a:off x="838200" y="1672472"/>
            <a:ext cx="10515600" cy="4351338"/>
          </a:xfrm>
        </p:spPr>
        <p:txBody>
          <a:bodyPr/>
          <a:lstStyle/>
          <a:p>
            <a:pPr marL="0" indent="0" algn="just">
              <a:buNone/>
            </a:pPr>
            <a:r>
              <a:rPr lang="it-IT" sz="3200" dirty="0"/>
              <a:t>L’obiettivo del progetto del corso di </a:t>
            </a:r>
            <a:r>
              <a:rPr lang="it-IT" sz="3200" i="1" dirty="0"/>
              <a:t>Security System Design </a:t>
            </a:r>
            <a:r>
              <a:rPr lang="it-IT" sz="3200" dirty="0"/>
              <a:t>è ridurre le vulnerabilità della nostra applicazione e valutarne il livello  di sicurezza raggiunto, in riferimento allo standard </a:t>
            </a:r>
            <a:r>
              <a:rPr lang="it-IT" sz="3200" b="1" dirty="0"/>
              <a:t>NIST 800-53r5</a:t>
            </a:r>
            <a:r>
              <a:rPr lang="it-IT" sz="3200" dirty="0"/>
              <a:t>. </a:t>
            </a:r>
          </a:p>
          <a:p>
            <a:pPr marL="0" indent="0" algn="just">
              <a:buNone/>
            </a:pPr>
            <a:endParaRPr lang="it-IT" sz="3200" dirty="0"/>
          </a:p>
          <a:p>
            <a:pPr marL="0" indent="0" algn="just">
              <a:buNone/>
            </a:pPr>
            <a:r>
              <a:rPr lang="it-IT" sz="3200" dirty="0"/>
              <a:t>A tal fine è stata realizzata un’applicazione web per lo streaming video, in cui gli utenti possono sottoscrivere un abbonamento o acquistare un video. I video vengono caricati dai gestori video.</a:t>
            </a:r>
          </a:p>
          <a:p>
            <a:pPr marL="0" indent="0">
              <a:buNone/>
            </a:pPr>
            <a:endParaRPr lang="it-IT" dirty="0"/>
          </a:p>
        </p:txBody>
      </p:sp>
      <p:pic>
        <p:nvPicPr>
          <p:cNvPr id="4" name="Immagine 3">
            <a:extLst>
              <a:ext uri="{FF2B5EF4-FFF2-40B4-BE49-F238E27FC236}">
                <a16:creationId xmlns:a16="http://schemas.microsoft.com/office/drawing/2014/main" id="{5DA8EAB4-310C-7DEE-416C-9D1EEA793002}"/>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300852386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17BBD7-2589-8157-921C-26DC0C75DAE5}"/>
              </a:ext>
            </a:extLst>
          </p:cNvPr>
          <p:cNvSpPr>
            <a:spLocks noGrp="1"/>
          </p:cNvSpPr>
          <p:nvPr>
            <p:ph type="title"/>
          </p:nvPr>
        </p:nvSpPr>
        <p:spPr>
          <a:xfrm>
            <a:off x="4364181" y="350516"/>
            <a:ext cx="6772379" cy="330521"/>
          </a:xfrm>
        </p:spPr>
        <p:txBody>
          <a:bodyPr>
            <a:normAutofit fontScale="90000"/>
          </a:bodyPr>
          <a:lstStyle/>
          <a:p>
            <a:r>
              <a:rPr lang="it-IT" b="1" dirty="0"/>
              <a:t>UTENTE - Ricerca Video</a:t>
            </a:r>
            <a:endParaRPr lang="it-IT" dirty="0"/>
          </a:p>
        </p:txBody>
      </p:sp>
      <p:pic>
        <p:nvPicPr>
          <p:cNvPr id="4" name="Immagine 3">
            <a:extLst>
              <a:ext uri="{FF2B5EF4-FFF2-40B4-BE49-F238E27FC236}">
                <a16:creationId xmlns:a16="http://schemas.microsoft.com/office/drawing/2014/main" id="{40ABDCC5-1B75-8F86-3458-1B77854D9C06}"/>
              </a:ext>
            </a:extLst>
          </p:cNvPr>
          <p:cNvPicPr>
            <a:picLocks noChangeAspect="1"/>
          </p:cNvPicPr>
          <p:nvPr/>
        </p:nvPicPr>
        <p:blipFill>
          <a:blip r:embed="rId2"/>
          <a:stretch>
            <a:fillRect/>
          </a:stretch>
        </p:blipFill>
        <p:spPr>
          <a:xfrm>
            <a:off x="0" y="0"/>
            <a:ext cx="4212701" cy="1085182"/>
          </a:xfrm>
          <a:prstGeom prst="rect">
            <a:avLst/>
          </a:prstGeom>
        </p:spPr>
      </p:pic>
      <p:pic>
        <p:nvPicPr>
          <p:cNvPr id="6" name="Picture 5">
            <a:extLst>
              <a:ext uri="{FF2B5EF4-FFF2-40B4-BE49-F238E27FC236}">
                <a16:creationId xmlns:a16="http://schemas.microsoft.com/office/drawing/2014/main" id="{F411DCA8-F87F-30AB-D955-B579B9193764}"/>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839416" y="1340768"/>
            <a:ext cx="10513168" cy="4961462"/>
          </a:xfrm>
          <a:prstGeom prst="rect">
            <a:avLst/>
          </a:prstGeom>
        </p:spPr>
      </p:pic>
    </p:spTree>
    <p:extLst>
      <p:ext uri="{BB962C8B-B14F-4D97-AF65-F5344CB8AC3E}">
        <p14:creationId xmlns:p14="http://schemas.microsoft.com/office/powerpoint/2010/main" val="320936083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17BBD7-2589-8157-921C-26DC0C75DAE5}"/>
              </a:ext>
            </a:extLst>
          </p:cNvPr>
          <p:cNvSpPr>
            <a:spLocks noGrp="1"/>
          </p:cNvSpPr>
          <p:nvPr>
            <p:ph type="title"/>
          </p:nvPr>
        </p:nvSpPr>
        <p:spPr>
          <a:xfrm>
            <a:off x="4364181" y="350516"/>
            <a:ext cx="6737996" cy="330521"/>
          </a:xfrm>
        </p:spPr>
        <p:txBody>
          <a:bodyPr>
            <a:normAutofit fontScale="90000"/>
          </a:bodyPr>
          <a:lstStyle/>
          <a:p>
            <a:r>
              <a:rPr lang="it-IT" b="1" dirty="0"/>
              <a:t>UTENTE - I miei video</a:t>
            </a:r>
            <a:endParaRPr lang="it-IT" dirty="0"/>
          </a:p>
        </p:txBody>
      </p:sp>
      <p:pic>
        <p:nvPicPr>
          <p:cNvPr id="4" name="Immagine 3">
            <a:extLst>
              <a:ext uri="{FF2B5EF4-FFF2-40B4-BE49-F238E27FC236}">
                <a16:creationId xmlns:a16="http://schemas.microsoft.com/office/drawing/2014/main" id="{40ABDCC5-1B75-8F86-3458-1B77854D9C06}"/>
              </a:ext>
            </a:extLst>
          </p:cNvPr>
          <p:cNvPicPr>
            <a:picLocks noChangeAspect="1"/>
          </p:cNvPicPr>
          <p:nvPr/>
        </p:nvPicPr>
        <p:blipFill>
          <a:blip r:embed="rId2"/>
          <a:stretch>
            <a:fillRect/>
          </a:stretch>
        </p:blipFill>
        <p:spPr>
          <a:xfrm>
            <a:off x="0" y="0"/>
            <a:ext cx="4212701" cy="1085182"/>
          </a:xfrm>
          <a:prstGeom prst="rect">
            <a:avLst/>
          </a:prstGeom>
        </p:spPr>
      </p:pic>
      <p:pic>
        <p:nvPicPr>
          <p:cNvPr id="6" name="Picture 5">
            <a:extLst>
              <a:ext uri="{FF2B5EF4-FFF2-40B4-BE49-F238E27FC236}">
                <a16:creationId xmlns:a16="http://schemas.microsoft.com/office/drawing/2014/main" id="{F411DCA8-F87F-30AB-D955-B579B9193764}"/>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623392" y="1484784"/>
            <a:ext cx="10478785" cy="4692602"/>
          </a:xfrm>
          <a:prstGeom prst="rect">
            <a:avLst/>
          </a:prstGeom>
        </p:spPr>
      </p:pic>
    </p:spTree>
    <p:extLst>
      <p:ext uri="{BB962C8B-B14F-4D97-AF65-F5344CB8AC3E}">
        <p14:creationId xmlns:p14="http://schemas.microsoft.com/office/powerpoint/2010/main" val="85157334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17BBD7-2589-8157-921C-26DC0C75DAE5}"/>
              </a:ext>
            </a:extLst>
          </p:cNvPr>
          <p:cNvSpPr>
            <a:spLocks noGrp="1"/>
          </p:cNvSpPr>
          <p:nvPr>
            <p:ph type="title"/>
          </p:nvPr>
        </p:nvSpPr>
        <p:spPr>
          <a:xfrm>
            <a:off x="4364181" y="350516"/>
            <a:ext cx="6916395" cy="330521"/>
          </a:xfrm>
        </p:spPr>
        <p:txBody>
          <a:bodyPr>
            <a:normAutofit fontScale="90000"/>
          </a:bodyPr>
          <a:lstStyle/>
          <a:p>
            <a:r>
              <a:rPr lang="it-IT" b="1" dirty="0"/>
              <a:t>GESTORE VIDEO - Aggiungi video</a:t>
            </a:r>
            <a:endParaRPr lang="it-IT" dirty="0"/>
          </a:p>
        </p:txBody>
      </p:sp>
      <p:pic>
        <p:nvPicPr>
          <p:cNvPr id="4" name="Immagine 3">
            <a:extLst>
              <a:ext uri="{FF2B5EF4-FFF2-40B4-BE49-F238E27FC236}">
                <a16:creationId xmlns:a16="http://schemas.microsoft.com/office/drawing/2014/main" id="{40ABDCC5-1B75-8F86-3458-1B77854D9C06}"/>
              </a:ext>
            </a:extLst>
          </p:cNvPr>
          <p:cNvPicPr>
            <a:picLocks noChangeAspect="1"/>
          </p:cNvPicPr>
          <p:nvPr/>
        </p:nvPicPr>
        <p:blipFill>
          <a:blip r:embed="rId2"/>
          <a:stretch>
            <a:fillRect/>
          </a:stretch>
        </p:blipFill>
        <p:spPr>
          <a:xfrm>
            <a:off x="0" y="0"/>
            <a:ext cx="4212701" cy="1085182"/>
          </a:xfrm>
          <a:prstGeom prst="rect">
            <a:avLst/>
          </a:prstGeom>
        </p:spPr>
      </p:pic>
      <p:pic>
        <p:nvPicPr>
          <p:cNvPr id="5" name="Picture 4">
            <a:extLst>
              <a:ext uri="{FF2B5EF4-FFF2-40B4-BE49-F238E27FC236}">
                <a16:creationId xmlns:a16="http://schemas.microsoft.com/office/drawing/2014/main" id="{270C5DB4-0E8B-4FDD-C1D1-280AF79B7B97}"/>
              </a:ext>
            </a:extLst>
          </p:cNvPr>
          <p:cNvPicPr>
            <a:picLocks noChangeAspect="1"/>
          </p:cNvPicPr>
          <p:nvPr/>
        </p:nvPicPr>
        <p:blipFill>
          <a:blip r:embed="rId3"/>
          <a:stretch>
            <a:fillRect/>
          </a:stretch>
        </p:blipFill>
        <p:spPr>
          <a:xfrm>
            <a:off x="551384" y="1340768"/>
            <a:ext cx="10974545" cy="4392488"/>
          </a:xfrm>
          <a:prstGeom prst="rect">
            <a:avLst/>
          </a:prstGeom>
        </p:spPr>
      </p:pic>
    </p:spTree>
    <p:extLst>
      <p:ext uri="{BB962C8B-B14F-4D97-AF65-F5344CB8AC3E}">
        <p14:creationId xmlns:p14="http://schemas.microsoft.com/office/powerpoint/2010/main" val="196578936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17BBD7-2589-8157-921C-26DC0C75DAE5}"/>
              </a:ext>
            </a:extLst>
          </p:cNvPr>
          <p:cNvSpPr>
            <a:spLocks noGrp="1"/>
          </p:cNvSpPr>
          <p:nvPr>
            <p:ph type="title"/>
          </p:nvPr>
        </p:nvSpPr>
        <p:spPr>
          <a:xfrm>
            <a:off x="4364181" y="350516"/>
            <a:ext cx="6916395" cy="330521"/>
          </a:xfrm>
        </p:spPr>
        <p:txBody>
          <a:bodyPr>
            <a:normAutofit fontScale="90000"/>
          </a:bodyPr>
          <a:lstStyle/>
          <a:p>
            <a:r>
              <a:rPr lang="it-IT" b="1" dirty="0"/>
              <a:t>GESTORE VIDEO – Modifica Video</a:t>
            </a:r>
            <a:endParaRPr lang="it-IT" dirty="0"/>
          </a:p>
        </p:txBody>
      </p:sp>
      <p:pic>
        <p:nvPicPr>
          <p:cNvPr id="4" name="Immagine 3">
            <a:extLst>
              <a:ext uri="{FF2B5EF4-FFF2-40B4-BE49-F238E27FC236}">
                <a16:creationId xmlns:a16="http://schemas.microsoft.com/office/drawing/2014/main" id="{40ABDCC5-1B75-8F86-3458-1B77854D9C06}"/>
              </a:ext>
            </a:extLst>
          </p:cNvPr>
          <p:cNvPicPr>
            <a:picLocks noChangeAspect="1"/>
          </p:cNvPicPr>
          <p:nvPr/>
        </p:nvPicPr>
        <p:blipFill>
          <a:blip r:embed="rId2"/>
          <a:stretch>
            <a:fillRect/>
          </a:stretch>
        </p:blipFill>
        <p:spPr>
          <a:xfrm>
            <a:off x="0" y="0"/>
            <a:ext cx="4212701" cy="1085182"/>
          </a:xfrm>
          <a:prstGeom prst="rect">
            <a:avLst/>
          </a:prstGeom>
        </p:spPr>
      </p:pic>
      <p:pic>
        <p:nvPicPr>
          <p:cNvPr id="6" name="Picture 5">
            <a:extLst>
              <a:ext uri="{FF2B5EF4-FFF2-40B4-BE49-F238E27FC236}">
                <a16:creationId xmlns:a16="http://schemas.microsoft.com/office/drawing/2014/main" id="{5FE2F190-B267-65EC-0FBC-28E3FEEED2A7}"/>
              </a:ext>
            </a:extLst>
          </p:cNvPr>
          <p:cNvPicPr>
            <a:picLocks noChangeAspect="1"/>
          </p:cNvPicPr>
          <p:nvPr/>
        </p:nvPicPr>
        <p:blipFill>
          <a:blip r:embed="rId3"/>
          <a:stretch>
            <a:fillRect/>
          </a:stretch>
        </p:blipFill>
        <p:spPr>
          <a:xfrm>
            <a:off x="407368" y="1628800"/>
            <a:ext cx="11136560" cy="3530781"/>
          </a:xfrm>
          <a:prstGeom prst="rect">
            <a:avLst/>
          </a:prstGeom>
        </p:spPr>
      </p:pic>
    </p:spTree>
    <p:extLst>
      <p:ext uri="{BB962C8B-B14F-4D97-AF65-F5344CB8AC3E}">
        <p14:creationId xmlns:p14="http://schemas.microsoft.com/office/powerpoint/2010/main" val="178794862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F1CA4ABC-BD8F-4BC6-DA61-61E294FC87EE}"/>
              </a:ext>
            </a:extLst>
          </p:cNvPr>
          <p:cNvSpPr txBox="1"/>
          <p:nvPr/>
        </p:nvSpPr>
        <p:spPr>
          <a:xfrm>
            <a:off x="9272337" y="5528431"/>
            <a:ext cx="2919663" cy="1323439"/>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Valerio Mennillo</a:t>
            </a:r>
          </a:p>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Dario Riccardi</a:t>
            </a:r>
          </a:p>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Giuseppe Spiezia</a:t>
            </a:r>
          </a:p>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Anna Varriale</a:t>
            </a:r>
          </a:p>
        </p:txBody>
      </p:sp>
      <p:pic>
        <p:nvPicPr>
          <p:cNvPr id="8" name="Immagine 7">
            <a:extLst>
              <a:ext uri="{FF2B5EF4-FFF2-40B4-BE49-F238E27FC236}">
                <a16:creationId xmlns:a16="http://schemas.microsoft.com/office/drawing/2014/main" id="{4263EC9C-AA09-8701-F699-5BB6D0807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8214" y="1066892"/>
            <a:ext cx="5033155" cy="5521675"/>
          </a:xfrm>
          <a:prstGeom prst="rect">
            <a:avLst/>
          </a:prstGeom>
        </p:spPr>
      </p:pic>
      <p:sp>
        <p:nvSpPr>
          <p:cNvPr id="9" name="CasellaDiTesto 8">
            <a:extLst>
              <a:ext uri="{FF2B5EF4-FFF2-40B4-BE49-F238E27FC236}">
                <a16:creationId xmlns:a16="http://schemas.microsoft.com/office/drawing/2014/main" id="{F10C6E57-4942-C8FC-3FDC-82510877158F}"/>
              </a:ext>
            </a:extLst>
          </p:cNvPr>
          <p:cNvSpPr txBox="1"/>
          <p:nvPr/>
        </p:nvSpPr>
        <p:spPr>
          <a:xfrm>
            <a:off x="2791642" y="3237044"/>
            <a:ext cx="6949518" cy="1200329"/>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it-IT" sz="7200" b="1" i="0" u="none" strike="noStrike" kern="1200" cap="none" spc="0" normalizeH="0" baseline="0" noProof="0" dirty="0">
                <a:ln>
                  <a:noFill/>
                </a:ln>
                <a:solidFill>
                  <a:prstClr val="black"/>
                </a:solidFill>
                <a:effectLst/>
                <a:uLnTx/>
                <a:uFillTx/>
                <a:latin typeface="Calibri"/>
                <a:ea typeface="+mn-ea"/>
                <a:cs typeface="+mn-cs"/>
              </a:rPr>
              <a:t>TECNOLOGIE</a:t>
            </a:r>
            <a:endParaRPr kumimoji="0" lang="it-IT" sz="6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10" name="Immagine 9">
            <a:extLst>
              <a:ext uri="{FF2B5EF4-FFF2-40B4-BE49-F238E27FC236}">
                <a16:creationId xmlns:a16="http://schemas.microsoft.com/office/drawing/2014/main" id="{4312078E-8A5C-93DB-FC9D-CB6763980600}"/>
              </a:ext>
            </a:extLst>
          </p:cNvPr>
          <p:cNvPicPr>
            <a:picLocks noChangeAspect="1"/>
          </p:cNvPicPr>
          <p:nvPr/>
        </p:nvPicPr>
        <p:blipFill>
          <a:blip r:embed="rId3"/>
          <a:stretch>
            <a:fillRect/>
          </a:stretch>
        </p:blipFill>
        <p:spPr>
          <a:xfrm>
            <a:off x="0" y="0"/>
            <a:ext cx="4210050" cy="1085850"/>
          </a:xfrm>
          <a:prstGeom prst="rect">
            <a:avLst/>
          </a:prstGeom>
        </p:spPr>
      </p:pic>
    </p:spTree>
    <p:extLst>
      <p:ext uri="{BB962C8B-B14F-4D97-AF65-F5344CB8AC3E}">
        <p14:creationId xmlns:p14="http://schemas.microsoft.com/office/powerpoint/2010/main" val="16887685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0" y="1"/>
            <a:ext cx="7142687" cy="665017"/>
          </a:xfrm>
        </p:spPr>
        <p:txBody>
          <a:bodyPr>
            <a:noAutofit/>
          </a:bodyPr>
          <a:lstStyle/>
          <a:p>
            <a:r>
              <a:rPr lang="it-IT" sz="5400" b="1"/>
              <a:t>KUBERNETES</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sz="half" idx="2"/>
          </p:nvPr>
        </p:nvSpPr>
        <p:spPr>
          <a:xfrm>
            <a:off x="173620" y="1654232"/>
            <a:ext cx="11864051" cy="4713317"/>
          </a:xfrm>
        </p:spPr>
        <p:txBody>
          <a:bodyPr>
            <a:normAutofit lnSpcReduction="10000"/>
          </a:bodyPr>
          <a:lstStyle/>
          <a:p>
            <a:pPr marL="0" indent="0" algn="just">
              <a:lnSpc>
                <a:spcPct val="95000"/>
              </a:lnSpc>
              <a:buNone/>
            </a:pPr>
            <a:r>
              <a:rPr lang="it-IT" err="1"/>
              <a:t>Kubernetes è una piattaforma estensibile ed open source per la gestione di carichi di lavoro e servizi containerizzati: consente di automatizzare la distribuzione, la scalabilità e la gestione delle applicazione containerizzate in un ambiente di produzione. </a:t>
            </a:r>
          </a:p>
          <a:p>
            <a:pPr marL="0" indent="0" algn="just">
              <a:lnSpc>
                <a:spcPct val="95000"/>
              </a:lnSpc>
              <a:buNone/>
            </a:pPr>
            <a:r>
              <a:rPr lang="it-IT" err="1"/>
              <a:t>Kubernetes è stato usato per soddisfare requisiti di Uninastream di:</a:t>
            </a:r>
          </a:p>
          <a:p>
            <a:pPr algn="just">
              <a:lnSpc>
                <a:spcPct val="95000"/>
              </a:lnSpc>
            </a:pPr>
            <a:r>
              <a:rPr lang="en-US" sz="2000" err="1"/>
              <a:t>Scalabilità: </a:t>
            </a:r>
            <a:r>
              <a:rPr lang="it-IT" sz="2000" err="1"/>
              <a:t>Kubernetes può facilmente gestire migliaia di container su un cluster di nodi;</a:t>
            </a:r>
          </a:p>
          <a:p>
            <a:pPr algn="just">
              <a:lnSpc>
                <a:spcPct val="95000"/>
              </a:lnSpc>
            </a:pPr>
            <a:r>
              <a:rPr lang="it-IT" sz="2000"/>
              <a:t>Availability: Kubernetes offre un'ampia gamma di funzionalità per garantire l'affidabilità delle applicazioni, come la gestione dei failover, il ripristino automatico e la gestione dei problemi di rete;</a:t>
            </a:r>
          </a:p>
          <a:p>
            <a:pPr algn="just">
              <a:lnSpc>
                <a:spcPct val="95000"/>
              </a:lnSpc>
            </a:pPr>
            <a:r>
              <a:rPr lang="en-US" sz="2000" err="1"/>
              <a:t>Agilità: </a:t>
            </a:r>
            <a:r>
              <a:rPr lang="it-IT" sz="2000" err="1"/>
              <a:t>Kubernetes semplifica la distribuzione delle applicazioni e la gestione delle infrastrutture, riducendo i tempi di rilascio e migliorando la velocità di sviluppo;</a:t>
            </a:r>
          </a:p>
          <a:p>
            <a:pPr algn="just">
              <a:lnSpc>
                <a:spcPct val="95000"/>
              </a:lnSpc>
            </a:pPr>
            <a:r>
              <a:rPr lang="en-US" sz="2000" err="1"/>
              <a:t>Portabilità: </a:t>
            </a:r>
            <a:r>
              <a:rPr lang="it-IT" sz="2000" err="1"/>
              <a:t>Kubernetes consente di eseguire le applicazioni su qualsiasi infrastruttura cloud o on-premise, semplificando la migrazione tra i diversi ambienti.</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359497065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0" y="1"/>
            <a:ext cx="7142687" cy="665017"/>
          </a:xfrm>
        </p:spPr>
        <p:txBody>
          <a:bodyPr>
            <a:noAutofit/>
          </a:bodyPr>
          <a:lstStyle/>
          <a:p>
            <a:r>
              <a:rPr lang="it-IT" sz="5400" b="1"/>
              <a:t>KUBERNETES</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sz="half" idx="2"/>
          </p:nvPr>
        </p:nvSpPr>
        <p:spPr>
          <a:xfrm>
            <a:off x="298580" y="1408922"/>
            <a:ext cx="11295495" cy="5023941"/>
          </a:xfrm>
        </p:spPr>
        <p:txBody>
          <a:bodyPr>
            <a:normAutofit fontScale="55000" lnSpcReduction="20000"/>
          </a:bodyPr>
          <a:lstStyle/>
          <a:p>
            <a:pPr marL="0" indent="0" algn="just">
              <a:lnSpc>
                <a:spcPct val="95000"/>
              </a:lnSpc>
              <a:buNone/>
            </a:pPr>
            <a:r>
              <a:rPr lang="it-IT" sz="3200" dirty="0"/>
              <a:t>La piattaforma consente di definire delle risorse. In </a:t>
            </a:r>
            <a:r>
              <a:rPr lang="it-IT" sz="3200" dirty="0" err="1"/>
              <a:t>Kubernetes</a:t>
            </a:r>
            <a:r>
              <a:rPr lang="it-IT" sz="3200" dirty="0"/>
              <a:t>, ci sono diversi tipi di risorse che possono essere create e gestite attraverso la API del cluster. Ecco una panoramica dei principali tipi di risorse o componenti disponibili in </a:t>
            </a:r>
            <a:r>
              <a:rPr lang="it-IT" sz="3200" dirty="0" err="1"/>
              <a:t>Kubernetes</a:t>
            </a:r>
            <a:r>
              <a:rPr lang="it-IT" sz="3200" dirty="0"/>
              <a:t>:</a:t>
            </a:r>
          </a:p>
          <a:p>
            <a:pPr marL="514350" indent="-514350" algn="just">
              <a:lnSpc>
                <a:spcPct val="95000"/>
              </a:lnSpc>
              <a:buAutoNum type="arabicPeriod"/>
            </a:pPr>
            <a:r>
              <a:rPr lang="it-IT" sz="3200" b="1" dirty="0" err="1"/>
              <a:t>Pod</a:t>
            </a:r>
            <a:r>
              <a:rPr lang="it-IT" sz="3200" dirty="0"/>
              <a:t>: Il </a:t>
            </a:r>
            <a:r>
              <a:rPr lang="it-IT" sz="3200" dirty="0" err="1"/>
              <a:t>Pod</a:t>
            </a:r>
            <a:r>
              <a:rPr lang="it-IT" sz="3200" dirty="0"/>
              <a:t> è il livello più basso di astrazione in </a:t>
            </a:r>
            <a:r>
              <a:rPr lang="it-IT" sz="3200" dirty="0" err="1"/>
              <a:t>Kubernetes</a:t>
            </a:r>
            <a:r>
              <a:rPr lang="it-IT" sz="3200" dirty="0"/>
              <a:t>, rappresenta un singolo eseguibile o processo all'interno del cluster.</a:t>
            </a:r>
          </a:p>
          <a:p>
            <a:pPr marL="514350" indent="-514350" algn="just">
              <a:lnSpc>
                <a:spcPct val="95000"/>
              </a:lnSpc>
              <a:buAutoNum type="arabicPeriod"/>
            </a:pPr>
            <a:r>
              <a:rPr lang="it-IT" sz="3200" b="1" dirty="0" err="1"/>
              <a:t>ReplicaSet</a:t>
            </a:r>
            <a:r>
              <a:rPr lang="it-IT" sz="3200" dirty="0"/>
              <a:t>: </a:t>
            </a:r>
            <a:r>
              <a:rPr lang="it-IT" sz="3200" dirty="0" err="1"/>
              <a:t>ReplicaSet</a:t>
            </a:r>
            <a:r>
              <a:rPr lang="it-IT" sz="3200" dirty="0"/>
              <a:t> è un componente che garantisce che un determinato numero di repliche di un </a:t>
            </a:r>
            <a:r>
              <a:rPr lang="it-IT" sz="3200" dirty="0" err="1"/>
              <a:t>pod</a:t>
            </a:r>
            <a:r>
              <a:rPr lang="it-IT" sz="3200" dirty="0"/>
              <a:t> siano sempre in esecuzione nel cluster.</a:t>
            </a:r>
          </a:p>
          <a:p>
            <a:pPr marL="514350" indent="-514350" algn="just">
              <a:lnSpc>
                <a:spcPct val="95000"/>
              </a:lnSpc>
              <a:buAutoNum type="arabicPeriod"/>
            </a:pPr>
            <a:r>
              <a:rPr lang="it-IT" sz="3200" b="1" dirty="0"/>
              <a:t>Service</a:t>
            </a:r>
            <a:r>
              <a:rPr lang="it-IT" sz="3200" dirty="0"/>
              <a:t>: Il Service fornisce una forma stabile di indirizzamento per un gruppo di </a:t>
            </a:r>
            <a:r>
              <a:rPr lang="it-IT" sz="3200" dirty="0" err="1"/>
              <a:t>pod</a:t>
            </a:r>
            <a:r>
              <a:rPr lang="it-IT" sz="3200" dirty="0"/>
              <a:t> in esecuzione all'interno del cluster, consentendo ad altre applicazioni o servizi della stessa rete di comunicare tra loro.</a:t>
            </a:r>
          </a:p>
          <a:p>
            <a:pPr marL="514350" indent="-514350" algn="just">
              <a:lnSpc>
                <a:spcPct val="95000"/>
              </a:lnSpc>
              <a:buAutoNum type="arabicPeriod"/>
            </a:pPr>
            <a:r>
              <a:rPr lang="it-IT" sz="3200" b="1" dirty="0" err="1"/>
              <a:t>ConfigMap</a:t>
            </a:r>
            <a:r>
              <a:rPr lang="it-IT" sz="3200" dirty="0"/>
              <a:t>: </a:t>
            </a:r>
            <a:r>
              <a:rPr lang="it-IT" sz="3200" dirty="0" err="1"/>
              <a:t>ConfigMap</a:t>
            </a:r>
            <a:r>
              <a:rPr lang="it-IT" sz="3200" dirty="0"/>
              <a:t> è un componente che consente di gestire i dati di configurazione, come le variabili d’ambiente, in un formato chiave-valore all'interno del cluster.</a:t>
            </a:r>
          </a:p>
          <a:p>
            <a:pPr marL="514350" indent="-514350" algn="just">
              <a:lnSpc>
                <a:spcPct val="95000"/>
              </a:lnSpc>
              <a:buAutoNum type="arabicPeriod"/>
            </a:pPr>
            <a:r>
              <a:rPr lang="it-IT" sz="3200" b="1" dirty="0"/>
              <a:t>Secret</a:t>
            </a:r>
            <a:r>
              <a:rPr lang="it-IT" sz="3200" dirty="0"/>
              <a:t>: Il Secret è una particolare </a:t>
            </a:r>
            <a:r>
              <a:rPr lang="it-IT" sz="3200" dirty="0" err="1"/>
              <a:t>ConfigMap</a:t>
            </a:r>
            <a:r>
              <a:rPr lang="it-IT" sz="3200" dirty="0"/>
              <a:t> che consente di gestire in modo sicuro e criptato le informazioni sensibili, come password e chiavi di accesso, all'interno del cluster.</a:t>
            </a:r>
          </a:p>
          <a:p>
            <a:pPr marL="514350" indent="-514350" algn="just">
              <a:lnSpc>
                <a:spcPct val="95000"/>
              </a:lnSpc>
              <a:buFont typeface="Arial" pitchFamily="34" charset="0"/>
              <a:buAutoNum type="arabicPeriod"/>
            </a:pPr>
            <a:r>
              <a:rPr lang="it-IT" sz="3200" b="1" dirty="0"/>
              <a:t>Deployment</a:t>
            </a:r>
            <a:r>
              <a:rPr lang="it-IT" sz="3200" dirty="0"/>
              <a:t>: Il Deployment è un tipo di risorsa che definisce come creare e gestire un gruppo di </a:t>
            </a:r>
            <a:r>
              <a:rPr lang="it-IT" sz="3200" dirty="0" err="1"/>
              <a:t>ReplicaSet</a:t>
            </a:r>
            <a:r>
              <a:rPr lang="it-IT" sz="3200" dirty="0"/>
              <a:t>, eventualmente con l’utilizzo di componenti quali </a:t>
            </a:r>
            <a:r>
              <a:rPr lang="it-IT" sz="3200" dirty="0" err="1"/>
              <a:t>ConfigMap</a:t>
            </a:r>
            <a:r>
              <a:rPr lang="it-IT" sz="3200" dirty="0"/>
              <a:t>, Secret e Service, in modo da garantire che le applicazioni siano scalabili, disponibili e aggiornabili.</a:t>
            </a:r>
          </a:p>
          <a:p>
            <a:pPr marL="514350" indent="-514350" algn="just">
              <a:lnSpc>
                <a:spcPct val="95000"/>
              </a:lnSpc>
              <a:buFont typeface="Arial" pitchFamily="34" charset="0"/>
              <a:buAutoNum type="arabicPeriod"/>
            </a:pPr>
            <a:r>
              <a:rPr lang="it-IT" sz="3200" b="1" dirty="0" err="1"/>
              <a:t>Ingress</a:t>
            </a:r>
            <a:r>
              <a:rPr lang="it-IT" sz="3200" dirty="0"/>
              <a:t>: </a:t>
            </a:r>
            <a:r>
              <a:rPr lang="it-IT" sz="3200" dirty="0" err="1"/>
              <a:t>Ingress</a:t>
            </a:r>
            <a:r>
              <a:rPr lang="it-IT" sz="3200" dirty="0"/>
              <a:t> è un tipo di risorsa che consente di esporre i servizi HTTP e HTTPS del cluster a Internet.</a:t>
            </a:r>
          </a:p>
          <a:p>
            <a:pPr marL="0" indent="0" algn="just">
              <a:lnSpc>
                <a:spcPct val="95000"/>
              </a:lnSpc>
              <a:buNone/>
            </a:pPr>
            <a:r>
              <a:rPr lang="it-IT" sz="3200" dirty="0"/>
              <a:t>Ci sono molti altri tipi di risorse in </a:t>
            </a:r>
            <a:r>
              <a:rPr lang="it-IT" sz="3200" dirty="0" err="1"/>
              <a:t>Kubernetes</a:t>
            </a:r>
            <a:r>
              <a:rPr lang="it-IT" sz="3200" dirty="0"/>
              <a:t>, ma questi sono alcuni dei più comuni e utilizzati.</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159357431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0" y="1"/>
            <a:ext cx="7142687" cy="665017"/>
          </a:xfrm>
        </p:spPr>
        <p:txBody>
          <a:bodyPr>
            <a:noAutofit/>
          </a:bodyPr>
          <a:lstStyle/>
          <a:p>
            <a:r>
              <a:rPr lang="it-IT" sz="5400" b="1"/>
              <a:t>KUBERNETES</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4098" name="Picture 2" descr="Kubernetes - Wikipedia">
            <a:extLst>
              <a:ext uri="{FF2B5EF4-FFF2-40B4-BE49-F238E27FC236}">
                <a16:creationId xmlns:a16="http://schemas.microsoft.com/office/drawing/2014/main" id="{74DE2EC7-DD1B-57FB-89FE-4F9CC4D1DB8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60319" y="1389785"/>
            <a:ext cx="6731889" cy="4765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35418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0" y="1"/>
            <a:ext cx="7142687" cy="665017"/>
          </a:xfrm>
        </p:spPr>
        <p:txBody>
          <a:bodyPr>
            <a:noAutofit/>
          </a:bodyPr>
          <a:lstStyle/>
          <a:p>
            <a:r>
              <a:rPr lang="it-IT" sz="5400" b="1"/>
              <a:t>KUBERNETES</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3" name="Picture 2">
            <a:extLst>
              <a:ext uri="{FF2B5EF4-FFF2-40B4-BE49-F238E27FC236}">
                <a16:creationId xmlns:a16="http://schemas.microsoft.com/office/drawing/2014/main" id="{438F87E5-CF74-5DA9-5BE2-10DBBAF760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158" y="1525853"/>
            <a:ext cx="3600450" cy="4200525"/>
          </a:xfrm>
          <a:prstGeom prst="rect">
            <a:avLst/>
          </a:prstGeom>
        </p:spPr>
      </p:pic>
      <p:sp>
        <p:nvSpPr>
          <p:cNvPr id="10" name="TextBox 9">
            <a:extLst>
              <a:ext uri="{FF2B5EF4-FFF2-40B4-BE49-F238E27FC236}">
                <a16:creationId xmlns:a16="http://schemas.microsoft.com/office/drawing/2014/main" id="{F7AB900A-A8ED-C46E-8AA5-B4D67345C1C3}"/>
              </a:ext>
            </a:extLst>
          </p:cNvPr>
          <p:cNvSpPr txBox="1"/>
          <p:nvPr/>
        </p:nvSpPr>
        <p:spPr>
          <a:xfrm>
            <a:off x="5140034" y="1677194"/>
            <a:ext cx="6848766" cy="3785652"/>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400"/>
              <a:t>In Kubernetes, i file YAML vengono comunemente utilizzati per definire i vari componenti come Deployments, Services, Pods, ConfigMaps e altro ancora. Questi file YAML contengono le specifiche degli oggetti Kubernetes, inclusi dettagli come le immagini dei container, i limiti delle risorse, la configurazione della rete e altro ancora.</a:t>
            </a:r>
          </a:p>
          <a:p>
            <a:endParaRPr lang="it-IT" sz="2400"/>
          </a:p>
          <a:p>
            <a:r>
              <a:rPr lang="it-IT" sz="2400"/>
              <a:t>Per applicare un file YAML a un cluster Kubernetes, si utilizza il comando </a:t>
            </a:r>
            <a:r>
              <a:rPr lang="it-IT" sz="2400" b="1" err="1">
                <a:latin typeface="Courier New" panose="02070309020205020404" pitchFamily="49" charset="0"/>
                <a:cs typeface="Courier New" panose="02070309020205020404" pitchFamily="49" charset="0"/>
              </a:rPr>
              <a:t>kubectl apply</a:t>
            </a:r>
            <a:r>
              <a:rPr lang="it-IT" sz="2400"/>
              <a:t>. </a:t>
            </a:r>
            <a:endParaRPr lang="en-150" sz="2400"/>
          </a:p>
        </p:txBody>
      </p:sp>
    </p:spTree>
    <p:extLst>
      <p:ext uri="{BB962C8B-B14F-4D97-AF65-F5344CB8AC3E}">
        <p14:creationId xmlns:p14="http://schemas.microsoft.com/office/powerpoint/2010/main" val="279287901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648393"/>
          </a:xfrm>
        </p:spPr>
        <p:txBody>
          <a:bodyPr>
            <a:noAutofit/>
          </a:bodyPr>
          <a:lstStyle/>
          <a:p>
            <a:r>
              <a:rPr lang="it-IT" sz="5400" b="1"/>
              <a:t>KEYCLOAK</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7281" y="1871031"/>
            <a:ext cx="11803225" cy="4464455"/>
          </a:xfrm>
        </p:spPr>
        <p:txBody>
          <a:bodyPr>
            <a:normAutofit/>
          </a:bodyPr>
          <a:lstStyle/>
          <a:p>
            <a:pPr marL="0" indent="0" algn="just">
              <a:buNone/>
            </a:pPr>
            <a:r>
              <a:rPr lang="it-IT" sz="3200" dirty="0" err="1"/>
              <a:t>Keycloak</a:t>
            </a:r>
            <a:r>
              <a:rPr lang="it-IT" sz="3200" dirty="0"/>
              <a:t> è una soluzione di gestione dell'identità e dell'accesso (Identity and Access Management - IAM) che consente di centralizzare e semplificare la gestione delle identità degli utenti e dei loro permessi di accesso a diverse risorse.</a:t>
            </a:r>
          </a:p>
          <a:p>
            <a:pPr marL="0" indent="0" algn="just">
              <a:buNone/>
            </a:pPr>
            <a:endParaRPr lang="it-IT" sz="3200" dirty="0"/>
          </a:p>
          <a:p>
            <a:pPr marL="0" indent="0" algn="just">
              <a:buNone/>
            </a:pPr>
            <a:r>
              <a:rPr lang="it-IT" sz="3200" dirty="0"/>
              <a:t>Tra le feature offerte da </a:t>
            </a:r>
            <a:r>
              <a:rPr lang="it-IT" sz="3200" dirty="0" err="1"/>
              <a:t>Keycloak</a:t>
            </a:r>
            <a:r>
              <a:rPr lang="it-IT" sz="3200" dirty="0"/>
              <a:t>, può garantire autenticazioni sicure tramite codici monouso (es. OTP); inoltre, abilita la federazione delle identità digitali grazie al supporto di protocolli come SAML, </a:t>
            </a:r>
            <a:r>
              <a:rPr lang="it-IT" sz="3200" dirty="0" err="1"/>
              <a:t>OAuth</a:t>
            </a:r>
            <a:r>
              <a:rPr lang="it-IT" sz="3200" dirty="0"/>
              <a:t> 2.0 e </a:t>
            </a:r>
            <a:r>
              <a:rPr lang="it-IT" sz="3200" dirty="0" err="1"/>
              <a:t>OpenID</a:t>
            </a:r>
            <a:r>
              <a:rPr lang="it-IT" sz="3200" dirty="0"/>
              <a:t> Connect.</a:t>
            </a:r>
          </a:p>
          <a:p>
            <a:pPr marL="0" indent="0" algn="just">
              <a:buNone/>
            </a:pPr>
            <a:endParaRPr lang="it-IT" sz="3200" dirty="0"/>
          </a:p>
          <a:p>
            <a:pPr marL="0" indent="0" algn="just">
              <a:buNone/>
            </a:pPr>
            <a:endParaRPr lang="it-IT" sz="3200" dirty="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1026" name="Picture 2" descr="Keycloak SSO – advantages of Single Sign-On and a ready-made access  management system - Pretius">
            <a:extLst>
              <a:ext uri="{FF2B5EF4-FFF2-40B4-BE49-F238E27FC236}">
                <a16:creationId xmlns:a16="http://schemas.microsoft.com/office/drawing/2014/main" id="{A34A5912-AF21-4C16-4502-B43D3F77FC1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320287" y="74743"/>
            <a:ext cx="2694432" cy="1796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89958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741844-5113-5AC7-6D3D-68A4A5CCE5BE}"/>
              </a:ext>
            </a:extLst>
          </p:cNvPr>
          <p:cNvSpPr>
            <a:spLocks noGrp="1"/>
          </p:cNvSpPr>
          <p:nvPr>
            <p:ph type="title"/>
          </p:nvPr>
        </p:nvSpPr>
        <p:spPr>
          <a:xfrm>
            <a:off x="4212701" y="1"/>
            <a:ext cx="3952731" cy="882316"/>
          </a:xfrm>
        </p:spPr>
        <p:txBody>
          <a:bodyPr>
            <a:normAutofit fontScale="90000"/>
          </a:bodyPr>
          <a:lstStyle/>
          <a:p>
            <a:pPr algn="ctr"/>
            <a:r>
              <a:rPr lang="it-IT" sz="5400" b="1"/>
              <a:t>UNINASTREAM</a:t>
            </a:r>
          </a:p>
        </p:txBody>
      </p:sp>
      <p:sp>
        <p:nvSpPr>
          <p:cNvPr id="3" name="Segnaposto contenuto 2">
            <a:extLst>
              <a:ext uri="{FF2B5EF4-FFF2-40B4-BE49-F238E27FC236}">
                <a16:creationId xmlns:a16="http://schemas.microsoft.com/office/drawing/2014/main" id="{755785E6-69D2-0211-4EBC-A238BF40DB99}"/>
              </a:ext>
            </a:extLst>
          </p:cNvPr>
          <p:cNvSpPr>
            <a:spLocks noGrp="1"/>
          </p:cNvSpPr>
          <p:nvPr>
            <p:ph idx="1"/>
          </p:nvPr>
        </p:nvSpPr>
        <p:spPr>
          <a:xfrm>
            <a:off x="838200" y="1825543"/>
            <a:ext cx="10515600" cy="4351338"/>
          </a:xfrm>
        </p:spPr>
        <p:txBody>
          <a:bodyPr/>
          <a:lstStyle/>
          <a:p>
            <a:pPr marL="0" indent="0">
              <a:buNone/>
            </a:pPr>
            <a:endParaRPr lang="it-IT" sz="3200"/>
          </a:p>
          <a:p>
            <a:pPr marL="0" indent="0" algn="just">
              <a:buNone/>
            </a:pPr>
            <a:r>
              <a:rPr lang="it-IT" sz="3200"/>
              <a:t>L’applicazione permette all’utente di registrarsi e di loggarsi. L’utente loggato può effettuare una ricerca di video in catalogo o visualizzare i video di cui detiene i permessi.</a:t>
            </a:r>
            <a:endParaRPr lang="it-IT"/>
          </a:p>
        </p:txBody>
      </p:sp>
      <p:pic>
        <p:nvPicPr>
          <p:cNvPr id="4" name="Immagine 3">
            <a:extLst>
              <a:ext uri="{FF2B5EF4-FFF2-40B4-BE49-F238E27FC236}">
                <a16:creationId xmlns:a16="http://schemas.microsoft.com/office/drawing/2014/main" id="{EBD3669D-63D2-204A-7A9B-704A075A9209}"/>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193948494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648393"/>
          </a:xfrm>
        </p:spPr>
        <p:txBody>
          <a:bodyPr>
            <a:noAutofit/>
          </a:bodyPr>
          <a:lstStyle/>
          <a:p>
            <a:r>
              <a:rPr lang="it-IT" sz="5400" b="1"/>
              <a:t>KEYCLOAK</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0" y="1871032"/>
            <a:ext cx="12192000" cy="3834444"/>
          </a:xfrm>
        </p:spPr>
        <p:txBody>
          <a:bodyPr>
            <a:normAutofit/>
          </a:bodyPr>
          <a:lstStyle/>
          <a:p>
            <a:pPr marL="0" indent="0" algn="just">
              <a:buNone/>
            </a:pPr>
            <a:r>
              <a:rPr lang="it-IT" sz="3200" dirty="0"/>
              <a:t>È stato utilizzato come</a:t>
            </a:r>
            <a:r>
              <a:rPr lang="it-IT" sz="3200" b="1" dirty="0"/>
              <a:t> IAM </a:t>
            </a:r>
            <a:r>
              <a:rPr lang="it-IT" sz="3200" dirty="0"/>
              <a:t>(Identity and Access Management) per </a:t>
            </a:r>
            <a:r>
              <a:rPr lang="it-IT" sz="3200" dirty="0" err="1"/>
              <a:t>UninaStream</a:t>
            </a:r>
            <a:r>
              <a:rPr lang="it-IT" sz="3200" dirty="0"/>
              <a:t>, attraverso il seguente comando:</a:t>
            </a:r>
          </a:p>
          <a:p>
            <a:pPr marL="0" indent="0" algn="ctr">
              <a:buNone/>
            </a:pPr>
            <a:r>
              <a:rPr lang="it-IT" sz="3200" b="1" dirty="0" err="1">
                <a:latin typeface="Courier New" panose="02070309020205020404" pitchFamily="49" charset="0"/>
                <a:cs typeface="Courier New" panose="02070309020205020404" pitchFamily="49" charset="0"/>
              </a:rPr>
              <a:t>kubectl</a:t>
            </a:r>
            <a:r>
              <a:rPr lang="it-IT" sz="3200" b="1" dirty="0">
                <a:latin typeface="Courier New" panose="02070309020205020404" pitchFamily="49" charset="0"/>
                <a:cs typeface="Courier New" panose="02070309020205020404" pitchFamily="49" charset="0"/>
              </a:rPr>
              <a:t> </a:t>
            </a:r>
            <a:r>
              <a:rPr lang="it-IT" sz="3200" b="1" dirty="0" err="1">
                <a:latin typeface="Courier New" panose="02070309020205020404" pitchFamily="49" charset="0"/>
                <a:cs typeface="Courier New" panose="02070309020205020404" pitchFamily="49" charset="0"/>
              </a:rPr>
              <a:t>apply</a:t>
            </a:r>
            <a:r>
              <a:rPr lang="it-IT" sz="3200" b="1" dirty="0">
                <a:latin typeface="Courier New" panose="02070309020205020404" pitchFamily="49" charset="0"/>
                <a:cs typeface="Courier New" panose="02070309020205020404" pitchFamily="49" charset="0"/>
              </a:rPr>
              <a:t> –f </a:t>
            </a:r>
            <a:r>
              <a:rPr lang="it-IT" sz="3200" b="1" dirty="0" err="1">
                <a:latin typeface="Courier New" panose="02070309020205020404" pitchFamily="49" charset="0"/>
                <a:cs typeface="Courier New" panose="02070309020205020404" pitchFamily="49" charset="0"/>
              </a:rPr>
              <a:t>keycloak.yaml</a:t>
            </a:r>
            <a:endParaRPr lang="it-IT" sz="3200" b="1" dirty="0">
              <a:latin typeface="Courier New" panose="02070309020205020404" pitchFamily="49" charset="0"/>
              <a:cs typeface="Courier New" panose="02070309020205020404" pitchFamily="49" charset="0"/>
            </a:endParaRPr>
          </a:p>
          <a:p>
            <a:pPr marL="0" indent="0" algn="just">
              <a:buNone/>
            </a:pPr>
            <a:r>
              <a:rPr lang="it-IT" sz="3200" dirty="0"/>
              <a:t>è stata avviata un’istanza di </a:t>
            </a:r>
            <a:r>
              <a:rPr lang="it-IT" sz="3200" dirty="0" err="1"/>
              <a:t>Keycloak</a:t>
            </a:r>
            <a:r>
              <a:rPr lang="it-IT" sz="3200" dirty="0"/>
              <a:t> su </a:t>
            </a:r>
            <a:r>
              <a:rPr lang="en-US" sz="3200" b="1" dirty="0"/>
              <a:t>Kubernetes.</a:t>
            </a:r>
          </a:p>
          <a:p>
            <a:pPr marL="0" indent="0" algn="just">
              <a:buNone/>
            </a:pPr>
            <a:r>
              <a:rPr lang="en-US" sz="3200" dirty="0" err="1"/>
              <a:t>Questo</a:t>
            </a:r>
            <a:r>
              <a:rPr lang="en-US" sz="3200" dirty="0"/>
              <a:t> ha </a:t>
            </a:r>
            <a:r>
              <a:rPr lang="en-US" sz="3200" dirty="0" err="1"/>
              <a:t>permesso</a:t>
            </a:r>
            <a:r>
              <a:rPr lang="en-US" sz="3200" dirty="0"/>
              <a:t> di </a:t>
            </a:r>
            <a:r>
              <a:rPr lang="en-US" sz="3200" dirty="0" err="1"/>
              <a:t>generare</a:t>
            </a:r>
            <a:r>
              <a:rPr lang="en-US" sz="3200" dirty="0"/>
              <a:t> </a:t>
            </a:r>
            <a:r>
              <a:rPr lang="en-US" sz="3200" dirty="0" err="1"/>
              <a:t>una</a:t>
            </a:r>
            <a:r>
              <a:rPr lang="en-US" sz="3200" dirty="0"/>
              <a:t> </a:t>
            </a:r>
            <a:r>
              <a:rPr lang="en-US" sz="3200" dirty="0" err="1"/>
              <a:t>versione</a:t>
            </a:r>
            <a:r>
              <a:rPr lang="en-US" sz="3200" dirty="0"/>
              <a:t> </a:t>
            </a:r>
            <a:r>
              <a:rPr lang="en-US" sz="3200" dirty="0" err="1"/>
              <a:t>personalizzata</a:t>
            </a:r>
            <a:r>
              <a:rPr lang="en-US" sz="3200" dirty="0"/>
              <a:t> </a:t>
            </a:r>
            <a:r>
              <a:rPr lang="en-US" sz="3200" dirty="0" err="1"/>
              <a:t>dell’immagine</a:t>
            </a:r>
            <a:r>
              <a:rPr lang="en-US" sz="3200" dirty="0"/>
              <a:t> base di </a:t>
            </a:r>
            <a:r>
              <a:rPr lang="en-US" sz="3200" dirty="0" err="1"/>
              <a:t>Keycloak</a:t>
            </a:r>
            <a:r>
              <a:rPr lang="en-US" sz="3200" dirty="0"/>
              <a:t> (21.0.1), </a:t>
            </a:r>
            <a:r>
              <a:rPr lang="en-US" sz="3200" dirty="0" err="1"/>
              <a:t>fornita</a:t>
            </a:r>
            <a:r>
              <a:rPr lang="en-US" sz="3200" dirty="0"/>
              <a:t> da RedHat e </a:t>
            </a:r>
            <a:r>
              <a:rPr lang="en-US" sz="3200" dirty="0" err="1"/>
              <a:t>caricata</a:t>
            </a:r>
            <a:r>
              <a:rPr lang="en-US" sz="3200" dirty="0"/>
              <a:t> </a:t>
            </a:r>
            <a:r>
              <a:rPr lang="en-US" sz="3200" dirty="0" err="1"/>
              <a:t>su</a:t>
            </a:r>
            <a:r>
              <a:rPr lang="en-US" sz="3200" dirty="0"/>
              <a:t> </a:t>
            </a:r>
            <a:r>
              <a:rPr lang="en-US" sz="3200" dirty="0" err="1"/>
              <a:t>una</a:t>
            </a:r>
            <a:r>
              <a:rPr lang="en-US" sz="3200" dirty="0"/>
              <a:t> repository Docker </a:t>
            </a:r>
            <a:r>
              <a:rPr lang="en-US" sz="3200" dirty="0" err="1"/>
              <a:t>personale</a:t>
            </a:r>
            <a:r>
              <a:rPr lang="en-US" sz="3200" dirty="0"/>
              <a:t>.</a:t>
            </a:r>
          </a:p>
          <a:p>
            <a:pPr marL="0" indent="0" algn="just">
              <a:buNone/>
            </a:pPr>
            <a:endParaRPr lang="en-US" sz="3200" dirty="0"/>
          </a:p>
          <a:p>
            <a:pPr marL="0" indent="0" algn="just">
              <a:buNone/>
            </a:pPr>
            <a:endParaRPr lang="en-US" b="1" dirty="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301445030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648393"/>
          </a:xfrm>
        </p:spPr>
        <p:txBody>
          <a:bodyPr>
            <a:noAutofit/>
          </a:bodyPr>
          <a:lstStyle/>
          <a:p>
            <a:r>
              <a:rPr lang="it-IT" sz="5400" b="1"/>
              <a:t>KEYCLOAK</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0" y="2001659"/>
            <a:ext cx="12192000" cy="4464455"/>
          </a:xfrm>
        </p:spPr>
        <p:txBody>
          <a:bodyPr>
            <a:normAutofit/>
          </a:bodyPr>
          <a:lstStyle/>
          <a:p>
            <a:pPr marL="0" indent="0" algn="just">
              <a:buNone/>
            </a:pPr>
            <a:endParaRPr lang="en-US" b="1"/>
          </a:p>
          <a:p>
            <a:pPr marL="0" indent="0" algn="just">
              <a:buNone/>
            </a:pPr>
            <a:endParaRPr lang="it-IT" b="1"/>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5" name="Immagine 4">
            <a:extLst>
              <a:ext uri="{FF2B5EF4-FFF2-40B4-BE49-F238E27FC236}">
                <a16:creationId xmlns:a16="http://schemas.microsoft.com/office/drawing/2014/main" id="{EAF67601-575E-8B52-D541-722A66E89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832" y="1719214"/>
            <a:ext cx="4627983" cy="4402489"/>
          </a:xfrm>
          <a:prstGeom prst="rect">
            <a:avLst/>
          </a:prstGeom>
        </p:spPr>
      </p:pic>
      <p:pic>
        <p:nvPicPr>
          <p:cNvPr id="6" name="Immagine 5">
            <a:extLst>
              <a:ext uri="{FF2B5EF4-FFF2-40B4-BE49-F238E27FC236}">
                <a16:creationId xmlns:a16="http://schemas.microsoft.com/office/drawing/2014/main" id="{B7DD7F75-B76B-7A64-5D15-DEA7951033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8594" y="110792"/>
            <a:ext cx="3667081" cy="6686493"/>
          </a:xfrm>
          <a:prstGeom prst="rect">
            <a:avLst/>
          </a:prstGeom>
        </p:spPr>
      </p:pic>
    </p:spTree>
    <p:extLst>
      <p:ext uri="{BB962C8B-B14F-4D97-AF65-F5344CB8AC3E}">
        <p14:creationId xmlns:p14="http://schemas.microsoft.com/office/powerpoint/2010/main" val="105934345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0" y="2"/>
            <a:ext cx="7142687" cy="668336"/>
          </a:xfrm>
        </p:spPr>
        <p:txBody>
          <a:bodyPr>
            <a:noAutofit/>
          </a:bodyPr>
          <a:lstStyle/>
          <a:p>
            <a:r>
              <a:rPr lang="it-IT" sz="5400" b="1"/>
              <a:t>REALM E CLIENTS</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sz="half" idx="2"/>
          </p:nvPr>
        </p:nvSpPr>
        <p:spPr>
          <a:xfrm>
            <a:off x="479376" y="2276872"/>
            <a:ext cx="6444580" cy="2731052"/>
          </a:xfrm>
        </p:spPr>
        <p:txBody>
          <a:bodyPr>
            <a:normAutofit fontScale="25000" lnSpcReduction="20000"/>
          </a:bodyPr>
          <a:lstStyle/>
          <a:p>
            <a:pPr marL="0" indent="0" algn="just">
              <a:lnSpc>
                <a:spcPct val="95000"/>
              </a:lnSpc>
              <a:buNone/>
            </a:pPr>
            <a:r>
              <a:rPr lang="it-IT" sz="9600" dirty="0"/>
              <a:t>Dalla console di amministrazione di </a:t>
            </a:r>
            <a:r>
              <a:rPr lang="it-IT" sz="9600" dirty="0" err="1"/>
              <a:t>Keycloak</a:t>
            </a:r>
            <a:r>
              <a:rPr lang="it-IT" sz="9600" dirty="0"/>
              <a:t> è possibile creare un </a:t>
            </a:r>
            <a:r>
              <a:rPr lang="it-IT" sz="9600" b="1" dirty="0" err="1"/>
              <a:t>realm</a:t>
            </a:r>
            <a:r>
              <a:rPr lang="it-IT" sz="9600" dirty="0"/>
              <a:t>: attraverso esso è possibile definire l’area di funzionamento dell'applicazione al quale afferiscono i diversi </a:t>
            </a:r>
            <a:r>
              <a:rPr lang="it-IT" sz="9600" i="1" dirty="0"/>
              <a:t>client</a:t>
            </a:r>
            <a:r>
              <a:rPr lang="it-IT" sz="9600" dirty="0"/>
              <a:t>, </a:t>
            </a:r>
            <a:r>
              <a:rPr lang="it-IT" sz="9600" i="1" dirty="0"/>
              <a:t>ruoli</a:t>
            </a:r>
            <a:r>
              <a:rPr lang="it-IT" sz="9600" dirty="0"/>
              <a:t> e </a:t>
            </a:r>
            <a:r>
              <a:rPr lang="it-IT" sz="9600" i="1" dirty="0"/>
              <a:t>utenti</a:t>
            </a:r>
            <a:r>
              <a:rPr lang="it-IT" sz="9600" dirty="0"/>
              <a:t>.</a:t>
            </a:r>
          </a:p>
          <a:p>
            <a:pPr marL="0" indent="0" algn="just">
              <a:lnSpc>
                <a:spcPct val="95000"/>
              </a:lnSpc>
              <a:buNone/>
            </a:pPr>
            <a:r>
              <a:rPr lang="it-IT" sz="9600" dirty="0">
                <a:ea typeface="+mn-lt"/>
                <a:cs typeface="+mn-lt"/>
              </a:rPr>
              <a:t>Il </a:t>
            </a:r>
            <a:r>
              <a:rPr lang="it-IT" sz="9600" b="1" dirty="0">
                <a:ea typeface="+mn-lt"/>
                <a:cs typeface="+mn-lt"/>
              </a:rPr>
              <a:t>client </a:t>
            </a:r>
            <a:r>
              <a:rPr lang="it-IT" sz="9600" dirty="0">
                <a:ea typeface="+mn-lt"/>
                <a:cs typeface="+mn-lt"/>
              </a:rPr>
              <a:t>è un’istanza di un’applicazione che si registra su </a:t>
            </a:r>
            <a:r>
              <a:rPr lang="it-IT" sz="9600" dirty="0" err="1">
                <a:ea typeface="+mn-lt"/>
                <a:cs typeface="+mn-lt"/>
              </a:rPr>
              <a:t>Keycloak</a:t>
            </a:r>
            <a:r>
              <a:rPr lang="it-IT" sz="9600" dirty="0">
                <a:ea typeface="+mn-lt"/>
                <a:cs typeface="+mn-lt"/>
              </a:rPr>
              <a:t> per utilizzare i suoi servizi. Il client viene utilizzato per autenticare e autorizzare gli utenti che accedono al sistema.</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3074" name="Picture 2">
            <a:extLst>
              <a:ext uri="{FF2B5EF4-FFF2-40B4-BE49-F238E27FC236}">
                <a16:creationId xmlns:a16="http://schemas.microsoft.com/office/drawing/2014/main" id="{D9E24BE1-0451-398D-CD90-382BBD0B73E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03706" y="542591"/>
            <a:ext cx="4212701" cy="5868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80316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0" y="2"/>
            <a:ext cx="7142687" cy="668336"/>
          </a:xfrm>
        </p:spPr>
        <p:txBody>
          <a:bodyPr>
            <a:noAutofit/>
          </a:bodyPr>
          <a:lstStyle/>
          <a:p>
            <a:r>
              <a:rPr lang="it-IT" sz="5400" b="1"/>
              <a:t>REALM E CLIENTS</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
        <p:nvSpPr>
          <p:cNvPr id="6" name="Segnaposto contenuto 5">
            <a:extLst>
              <a:ext uri="{FF2B5EF4-FFF2-40B4-BE49-F238E27FC236}">
                <a16:creationId xmlns:a16="http://schemas.microsoft.com/office/drawing/2014/main" id="{BB130C19-FBF0-4A50-97CB-11F737D9B819}"/>
              </a:ext>
            </a:extLst>
          </p:cNvPr>
          <p:cNvSpPr>
            <a:spLocks noGrp="1"/>
          </p:cNvSpPr>
          <p:nvPr>
            <p:ph sz="half" idx="2"/>
          </p:nvPr>
        </p:nvSpPr>
        <p:spPr>
          <a:xfrm>
            <a:off x="408991" y="1832956"/>
            <a:ext cx="11374017" cy="3192087"/>
          </a:xfrm>
        </p:spPr>
        <p:txBody>
          <a:bodyPr>
            <a:normAutofit fontScale="85000" lnSpcReduction="20000"/>
          </a:bodyPr>
          <a:lstStyle/>
          <a:p>
            <a:pPr marL="0" indent="0">
              <a:buNone/>
            </a:pPr>
            <a:r>
              <a:rPr lang="it-IT" sz="3100"/>
              <a:t>Per separare meglio le responsabilità, sono stati pensati due client diversi:</a:t>
            </a:r>
          </a:p>
          <a:p>
            <a:endParaRPr lang="it-IT" sz="3100"/>
          </a:p>
          <a:p>
            <a:r>
              <a:rPr lang="it-IT" sz="3100" err="1"/>
              <a:t>uninastream_client: client «pubblico», utilizzato per le operazioni di login/logout e per verificare i permessi di accesso ad una risorsa.</a:t>
            </a:r>
          </a:p>
          <a:p>
            <a:r>
              <a:rPr lang="it-IT" sz="3100"/>
              <a:t>moderatore: client «confidenziale», utilizzato per creare ruoli e permessi dinamicamente, accessibile solo dal gestore video. </a:t>
            </a:r>
          </a:p>
          <a:p>
            <a:pPr marL="0" indent="0">
              <a:buNone/>
            </a:pPr>
            <a:endParaRPr lang="it-IT" sz="3100"/>
          </a:p>
          <a:p>
            <a:pPr marL="0" indent="0">
              <a:buNone/>
            </a:pPr>
            <a:r>
              <a:rPr lang="it-IT" sz="3100"/>
              <a:t>Entrambi non sono accessibili dall'esterno della rete.</a:t>
            </a:r>
            <a:endParaRPr lang="it-IT"/>
          </a:p>
        </p:txBody>
      </p:sp>
    </p:spTree>
    <p:extLst>
      <p:ext uri="{BB962C8B-B14F-4D97-AF65-F5344CB8AC3E}">
        <p14:creationId xmlns:p14="http://schemas.microsoft.com/office/powerpoint/2010/main" val="405184930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0" y="2"/>
            <a:ext cx="7142687" cy="668336"/>
          </a:xfrm>
        </p:spPr>
        <p:txBody>
          <a:bodyPr>
            <a:noAutofit/>
          </a:bodyPr>
          <a:lstStyle/>
          <a:p>
            <a:r>
              <a:rPr lang="it-IT" sz="5400" b="1"/>
              <a:t>REALM E CLIENTS</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3" name="Segnaposto contenuto 6">
            <a:extLst>
              <a:ext uri="{FF2B5EF4-FFF2-40B4-BE49-F238E27FC236}">
                <a16:creationId xmlns:a16="http://schemas.microsoft.com/office/drawing/2014/main" id="{77152F3C-9365-DC62-31C2-C2CF3BC3C601}"/>
              </a:ext>
            </a:extLst>
          </p:cNvPr>
          <p:cNvPicPr>
            <a:picLocks noGrp="1" noChangeAspect="1"/>
          </p:cNvPicPr>
          <p:nvPr>
            <p:ph sz="half" idx="2"/>
          </p:nvPr>
        </p:nvPicPr>
        <p:blipFill>
          <a:blip r:embed="rId3"/>
          <a:stretch>
            <a:fillRect/>
          </a:stretch>
        </p:blipFill>
        <p:spPr>
          <a:xfrm>
            <a:off x="1779664" y="1412776"/>
            <a:ext cx="8632671" cy="4418808"/>
          </a:xfrm>
          <a:prstGeom prst="rect">
            <a:avLst/>
          </a:prstGeom>
        </p:spPr>
      </p:pic>
    </p:spTree>
    <p:extLst>
      <p:ext uri="{BB962C8B-B14F-4D97-AF65-F5344CB8AC3E}">
        <p14:creationId xmlns:p14="http://schemas.microsoft.com/office/powerpoint/2010/main" val="242397845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594199" cy="764771"/>
          </a:xfrm>
        </p:spPr>
        <p:txBody>
          <a:bodyPr>
            <a:noAutofit/>
          </a:bodyPr>
          <a:lstStyle/>
          <a:p>
            <a:r>
              <a:rPr lang="it-IT" sz="5400" b="1"/>
              <a:t>RUOLI E UTENTI</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0" y="1325563"/>
            <a:ext cx="12192000" cy="5291368"/>
          </a:xfrm>
        </p:spPr>
        <p:txBody>
          <a:bodyPr>
            <a:noAutofit/>
          </a:bodyPr>
          <a:lstStyle/>
          <a:p>
            <a:pPr marL="0" indent="0">
              <a:lnSpc>
                <a:spcPct val="95000"/>
              </a:lnSpc>
              <a:buNone/>
            </a:pPr>
            <a:r>
              <a:rPr lang="it-IT" dirty="0" err="1">
                <a:ea typeface="+mn-lt"/>
                <a:cs typeface="+mn-lt"/>
              </a:rPr>
              <a:t>Keycloak</a:t>
            </a:r>
            <a:r>
              <a:rPr lang="it-IT" dirty="0">
                <a:ea typeface="+mn-lt"/>
                <a:cs typeface="+mn-lt"/>
              </a:rPr>
              <a:t> consente di realizzare un </a:t>
            </a:r>
            <a:r>
              <a:rPr lang="it-IT" b="1" dirty="0">
                <a:ea typeface="+mn-lt"/>
                <a:cs typeface="+mn-lt"/>
              </a:rPr>
              <a:t>meccanismo di controllo</a:t>
            </a:r>
            <a:r>
              <a:rPr lang="it-IT" dirty="0">
                <a:ea typeface="+mn-lt"/>
                <a:cs typeface="+mn-lt"/>
              </a:rPr>
              <a:t> degli accessi basato sullo standard </a:t>
            </a:r>
            <a:r>
              <a:rPr lang="it-IT" b="1" dirty="0">
                <a:ea typeface="+mn-lt"/>
                <a:cs typeface="+mn-lt"/>
              </a:rPr>
              <a:t>RBAC</a:t>
            </a:r>
            <a:r>
              <a:rPr lang="it-IT" dirty="0">
                <a:ea typeface="+mn-lt"/>
                <a:cs typeface="+mn-lt"/>
              </a:rPr>
              <a:t> (</a:t>
            </a:r>
            <a:r>
              <a:rPr lang="it-IT" dirty="0" err="1">
                <a:ea typeface="+mn-lt"/>
                <a:cs typeface="+mn-lt"/>
              </a:rPr>
              <a:t>Role-Based</a:t>
            </a:r>
            <a:r>
              <a:rPr lang="it-IT" dirty="0">
                <a:ea typeface="+mn-lt"/>
                <a:cs typeface="+mn-lt"/>
              </a:rPr>
              <a:t> Access Control).</a:t>
            </a:r>
          </a:p>
          <a:p>
            <a:pPr marL="0" indent="0">
              <a:lnSpc>
                <a:spcPct val="95000"/>
              </a:lnSpc>
              <a:buNone/>
            </a:pPr>
            <a:r>
              <a:rPr lang="it-IT" dirty="0">
                <a:ea typeface="+mn-lt"/>
                <a:cs typeface="+mn-lt"/>
              </a:rPr>
              <a:t>In tal proposito, sono stati definiti due </a:t>
            </a:r>
            <a:r>
              <a:rPr lang="it-IT" b="1" dirty="0">
                <a:ea typeface="+mn-lt"/>
                <a:cs typeface="+mn-lt"/>
              </a:rPr>
              <a:t>ruoli</a:t>
            </a:r>
            <a:r>
              <a:rPr lang="it-IT" dirty="0">
                <a:ea typeface="+mn-lt"/>
                <a:cs typeface="+mn-lt"/>
              </a:rPr>
              <a:t> dalla console di amministrazione: video-manager</a:t>
            </a:r>
            <a:r>
              <a:rPr lang="it-IT" i="1" dirty="0">
                <a:ea typeface="+mn-lt"/>
                <a:cs typeface="+mn-lt"/>
              </a:rPr>
              <a:t> (gestore video) </a:t>
            </a:r>
            <a:r>
              <a:rPr lang="it-IT" dirty="0">
                <a:ea typeface="+mn-lt"/>
                <a:cs typeface="+mn-lt"/>
              </a:rPr>
              <a:t>e user </a:t>
            </a:r>
            <a:r>
              <a:rPr lang="it-IT" i="1" dirty="0">
                <a:ea typeface="+mn-lt"/>
                <a:cs typeface="+mn-lt"/>
              </a:rPr>
              <a:t>(utente registrato). </a:t>
            </a:r>
          </a:p>
          <a:p>
            <a:pPr marL="0" indent="0">
              <a:lnSpc>
                <a:spcPct val="95000"/>
              </a:lnSpc>
              <a:buNone/>
            </a:pPr>
            <a:r>
              <a:rPr lang="it-IT" dirty="0">
                <a:ea typeface="+mn-lt"/>
                <a:cs typeface="+mn-lt"/>
              </a:rPr>
              <a:t>Nel momento in cui l’utente acquista l’abbonamento o un singolo video, gli viene assegnato un ulteriore ruolo </a:t>
            </a:r>
            <a:r>
              <a:rPr lang="it-IT" i="1" dirty="0">
                <a:ea typeface="+mn-lt"/>
                <a:cs typeface="+mn-lt"/>
              </a:rPr>
              <a:t>(video-</a:t>
            </a:r>
            <a:r>
              <a:rPr lang="it-IT" i="1" dirty="0" err="1">
                <a:ea typeface="+mn-lt"/>
                <a:cs typeface="+mn-lt"/>
              </a:rPr>
              <a:t>viewer</a:t>
            </a:r>
            <a:r>
              <a:rPr lang="it-IT" i="1" dirty="0">
                <a:ea typeface="+mn-lt"/>
                <a:cs typeface="+mn-lt"/>
              </a:rPr>
              <a:t> </a:t>
            </a:r>
            <a:r>
              <a:rPr lang="it-IT" dirty="0">
                <a:ea typeface="+mn-lt"/>
                <a:cs typeface="+mn-lt"/>
              </a:rPr>
              <a:t>o </a:t>
            </a:r>
            <a:r>
              <a:rPr lang="it-IT" i="1" dirty="0">
                <a:ea typeface="+mn-lt"/>
                <a:cs typeface="+mn-lt"/>
              </a:rPr>
              <a:t>video-</a:t>
            </a:r>
            <a:r>
              <a:rPr lang="it-IT" i="1" dirty="0" err="1">
                <a:ea typeface="+mn-lt"/>
                <a:cs typeface="+mn-lt"/>
              </a:rPr>
              <a:t>viewer</a:t>
            </a:r>
            <a:r>
              <a:rPr lang="it-IT" i="1" dirty="0">
                <a:ea typeface="+mn-lt"/>
                <a:cs typeface="+mn-lt"/>
              </a:rPr>
              <a:t>-&lt;id&gt;). </a:t>
            </a:r>
          </a:p>
          <a:p>
            <a:pPr marL="0" indent="0">
              <a:lnSpc>
                <a:spcPct val="95000"/>
              </a:lnSpc>
              <a:buNone/>
            </a:pPr>
            <a:r>
              <a:rPr lang="it-IT" dirty="0"/>
              <a:t>Quando l’utente effettua il login, </a:t>
            </a:r>
            <a:r>
              <a:rPr lang="it-IT" dirty="0" err="1"/>
              <a:t>Keycloak</a:t>
            </a:r>
            <a:r>
              <a:rPr lang="it-IT" dirty="0"/>
              <a:t> genera un token che contiene le informazioni dell’utente; queste informazioni vengono conservate finché la sessione sarà attiva.</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374273632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310672" y="0"/>
            <a:ext cx="10515600" cy="681037"/>
          </a:xfrm>
        </p:spPr>
        <p:txBody>
          <a:bodyPr>
            <a:noAutofit/>
          </a:bodyPr>
          <a:lstStyle/>
          <a:p>
            <a:r>
              <a:rPr lang="it-IT" sz="5400" b="1"/>
              <a:t>RUOLI E UTENTI</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42671" y="1190721"/>
            <a:ext cx="12063603" cy="1304830"/>
          </a:xfrm>
        </p:spPr>
        <p:txBody>
          <a:bodyPr>
            <a:noAutofit/>
          </a:bodyPr>
          <a:lstStyle/>
          <a:p>
            <a:pPr marL="0" indent="0">
              <a:lnSpc>
                <a:spcPct val="95000"/>
              </a:lnSpc>
              <a:buNone/>
            </a:pPr>
            <a:r>
              <a:rPr lang="it-IT" sz="2400" dirty="0"/>
              <a:t>Per permettere agli utenti di visualizzare i video, abbiamo utilizzato i </a:t>
            </a:r>
            <a:r>
              <a:rPr lang="it-IT" sz="2400" b="1" dirty="0"/>
              <a:t>ruoli compositi</a:t>
            </a:r>
            <a:r>
              <a:rPr lang="it-IT" sz="2400" dirty="0"/>
              <a:t>.</a:t>
            </a:r>
            <a:r>
              <a:rPr lang="it-IT" sz="2400" b="0" i="0" dirty="0">
                <a:effectLst/>
              </a:rPr>
              <a:t> </a:t>
            </a:r>
            <a:r>
              <a:rPr lang="it-IT" sz="2400" dirty="0"/>
              <a:t>U</a:t>
            </a:r>
            <a:r>
              <a:rPr lang="it-IT" sz="2400" b="0" i="0" dirty="0">
                <a:effectLst/>
              </a:rPr>
              <a:t>n ruolo composito può includere altri ruoli e le loro autorizzazioni: </a:t>
            </a:r>
            <a:r>
              <a:rPr lang="it-IT" sz="2400" dirty="0"/>
              <a:t>un utente, che ha il ruolo composito, automaticamente eredita i ruoli che lo compongono e i relativi permessi.</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7" name="Picture 6">
            <a:extLst>
              <a:ext uri="{FF2B5EF4-FFF2-40B4-BE49-F238E27FC236}">
                <a16:creationId xmlns:a16="http://schemas.microsoft.com/office/drawing/2014/main" id="{A092B31F-CC16-E554-2B57-422937979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0308" y="2314575"/>
            <a:ext cx="7431384" cy="4474813"/>
          </a:xfrm>
          <a:prstGeom prst="rect">
            <a:avLst/>
          </a:prstGeom>
        </p:spPr>
      </p:pic>
    </p:spTree>
    <p:extLst>
      <p:ext uri="{BB962C8B-B14F-4D97-AF65-F5344CB8AC3E}">
        <p14:creationId xmlns:p14="http://schemas.microsoft.com/office/powerpoint/2010/main" val="114119147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310672" y="0"/>
            <a:ext cx="10515600" cy="681037"/>
          </a:xfrm>
        </p:spPr>
        <p:txBody>
          <a:bodyPr>
            <a:noAutofit/>
          </a:bodyPr>
          <a:lstStyle/>
          <a:p>
            <a:r>
              <a:rPr lang="it-IT" sz="5400" b="1"/>
              <a:t>RUOLI E UTENTI</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52400" y="1447801"/>
            <a:ext cx="11896725" cy="2686050"/>
          </a:xfrm>
        </p:spPr>
        <p:txBody>
          <a:bodyPr>
            <a:noAutofit/>
          </a:bodyPr>
          <a:lstStyle/>
          <a:p>
            <a:pPr marL="0" indent="0">
              <a:lnSpc>
                <a:spcPct val="95000"/>
              </a:lnSpc>
              <a:buNone/>
            </a:pPr>
            <a:r>
              <a:rPr lang="it-IT"/>
              <a:t>Ad ogni video abbiamo associato un ruolo </a:t>
            </a:r>
            <a:r>
              <a:rPr lang="it-IT" i="1"/>
              <a:t>video-viewer-</a:t>
            </a:r>
            <a:r>
              <a:rPr lang="en-US" i="1"/>
              <a:t>&lt;</a:t>
            </a:r>
            <a:r>
              <a:rPr lang="it-IT" i="1"/>
              <a:t>id&gt;</a:t>
            </a:r>
            <a:r>
              <a:rPr lang="it-IT"/>
              <a:t>. Se il video è presente nell’abbonamento, viene implementata la relazione di composite tra ruolo </a:t>
            </a:r>
            <a:r>
              <a:rPr lang="it-IT" i="1"/>
              <a:t>video-viewer-&lt;id&gt; </a:t>
            </a:r>
            <a:r>
              <a:rPr lang="it-IT"/>
              <a:t>e ruolo padre </a:t>
            </a:r>
            <a:r>
              <a:rPr lang="it-IT" i="1"/>
              <a:t>video-viewer</a:t>
            </a:r>
            <a:r>
              <a:rPr lang="it-IT"/>
              <a:t>. Nel momento in cui l’utente sottoscrive l’abbonamento, ottiene automaticamente il ruolo </a:t>
            </a:r>
            <a:r>
              <a:rPr lang="it-IT" i="1"/>
              <a:t>video-viewer</a:t>
            </a:r>
            <a:r>
              <a:rPr lang="it-IT"/>
              <a:t> ed eredita i ruoli dei video contenuti nell’abbonamento. Se invece compra singolarmente il video, acquisisce solo il ruolo relativo a tale video.</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05F8BEC9-8E41-CF37-B31C-36AD6705A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9773" y="4211495"/>
            <a:ext cx="8033162" cy="2305417"/>
          </a:xfrm>
          <a:prstGeom prst="rect">
            <a:avLst/>
          </a:prstGeom>
        </p:spPr>
      </p:pic>
    </p:spTree>
    <p:extLst>
      <p:ext uri="{BB962C8B-B14F-4D97-AF65-F5344CB8AC3E}">
        <p14:creationId xmlns:p14="http://schemas.microsoft.com/office/powerpoint/2010/main" val="375195536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0" y="1"/>
            <a:ext cx="7142687" cy="1330035"/>
          </a:xfrm>
        </p:spPr>
        <p:txBody>
          <a:bodyPr>
            <a:noAutofit/>
          </a:bodyPr>
          <a:lstStyle/>
          <a:p>
            <a:r>
              <a:rPr lang="it-IT" sz="5400" b="1"/>
              <a:t>INTEGRAZIONE DI KEYCLOAK CON NODE.JS</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sz="half" idx="2"/>
          </p:nvPr>
        </p:nvSpPr>
        <p:spPr>
          <a:xfrm>
            <a:off x="0" y="1908049"/>
            <a:ext cx="11994318" cy="2645664"/>
          </a:xfrm>
        </p:spPr>
        <p:txBody>
          <a:bodyPr>
            <a:normAutofit/>
          </a:bodyPr>
          <a:lstStyle/>
          <a:p>
            <a:pPr marL="0" indent="0">
              <a:lnSpc>
                <a:spcPct val="95000"/>
              </a:lnSpc>
              <a:buNone/>
            </a:pPr>
            <a:r>
              <a:rPr lang="it-IT" sz="3200" dirty="0"/>
              <a:t>L’integrazione di </a:t>
            </a:r>
            <a:r>
              <a:rPr lang="it-IT" sz="3200" dirty="0" err="1"/>
              <a:t>Keycloak</a:t>
            </a:r>
            <a:r>
              <a:rPr lang="it-IT" sz="3200" dirty="0"/>
              <a:t> con Node.js è stata realizzata attraverso l’uso della libreria </a:t>
            </a:r>
            <a:r>
              <a:rPr lang="it-IT" sz="3200" b="1" dirty="0" err="1"/>
              <a:t>keycloak-connect</a:t>
            </a:r>
            <a:r>
              <a:rPr lang="it-IT" sz="3200" dirty="0"/>
              <a:t>, che fornisce, tramite un middleware, le API per semplificare l’implementazione dell’autenticazione e dell’autorizzazione basata su </a:t>
            </a:r>
            <a:r>
              <a:rPr lang="it-IT" sz="3200" dirty="0" err="1"/>
              <a:t>Keycloak</a:t>
            </a:r>
            <a:r>
              <a:rPr lang="it-IT" sz="3200" dirty="0"/>
              <a:t>.</a:t>
            </a:r>
            <a:endParaRPr lang="it-IT" sz="3200" b="1" dirty="0"/>
          </a:p>
          <a:p>
            <a:pPr marL="0" indent="0" algn="just">
              <a:lnSpc>
                <a:spcPct val="95000"/>
              </a:lnSpc>
              <a:buNone/>
            </a:pPr>
            <a:endParaRPr lang="it-IT" dirty="0"/>
          </a:p>
          <a:p>
            <a:pPr marL="0" indent="0" algn="just">
              <a:buNone/>
            </a:pPr>
            <a:endParaRPr lang="it-IT" dirty="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7243191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0" y="2"/>
            <a:ext cx="7142687" cy="668336"/>
          </a:xfrm>
        </p:spPr>
        <p:txBody>
          <a:bodyPr>
            <a:noAutofit/>
          </a:bodyPr>
          <a:lstStyle/>
          <a:p>
            <a:r>
              <a:rPr lang="it-IT" sz="5400" b="1"/>
              <a:t>OPENID CONNECT</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sz="half" idx="2"/>
          </p:nvPr>
        </p:nvSpPr>
        <p:spPr>
          <a:xfrm>
            <a:off x="0" y="1546167"/>
            <a:ext cx="12191999" cy="4994592"/>
          </a:xfrm>
        </p:spPr>
        <p:txBody>
          <a:bodyPr>
            <a:normAutofit/>
          </a:bodyPr>
          <a:lstStyle/>
          <a:p>
            <a:pPr marL="0" indent="0" algn="just">
              <a:lnSpc>
                <a:spcPct val="95000"/>
              </a:lnSpc>
              <a:buNone/>
            </a:pPr>
            <a:r>
              <a:rPr lang="it-IT" sz="3200" dirty="0" err="1"/>
              <a:t>OpenID</a:t>
            </a:r>
            <a:r>
              <a:rPr lang="it-IT" sz="3200" dirty="0"/>
              <a:t> Connect è un protocollo di autenticazione che estende </a:t>
            </a:r>
            <a:r>
              <a:rPr lang="it-IT" sz="3200" dirty="0" err="1"/>
              <a:t>OAuth</a:t>
            </a:r>
            <a:r>
              <a:rPr lang="it-IT" sz="3200" dirty="0"/>
              <a:t> 2.0.</a:t>
            </a:r>
          </a:p>
          <a:p>
            <a:pPr marL="0" indent="0" algn="just">
              <a:lnSpc>
                <a:spcPct val="95000"/>
              </a:lnSpc>
              <a:buNone/>
            </a:pPr>
            <a:r>
              <a:rPr lang="it-IT" sz="3200" dirty="0"/>
              <a:t>Consente ai client di verificare l’identità di un utente e di ottenere informazioni sul suo profilo, utilizzando un token di accesso </a:t>
            </a:r>
            <a:r>
              <a:rPr lang="it-IT" sz="3200" b="1" dirty="0"/>
              <a:t>JSON Web Token (JWT). </a:t>
            </a:r>
            <a:r>
              <a:rPr lang="it-IT" sz="3200" dirty="0"/>
              <a:t>OIDC offre un’interfaccia standardizzata e sicura per l’autenticazione federata, che consente agli utenti di accedere ad applicazioni di terze parti utilizzando le loro credenziali di accesso esistenti, senza dover creare un nuovo account.</a:t>
            </a:r>
          </a:p>
          <a:p>
            <a:pPr marL="0" indent="0" algn="just">
              <a:lnSpc>
                <a:spcPct val="95000"/>
              </a:lnSpc>
              <a:buNone/>
            </a:pPr>
            <a:r>
              <a:rPr lang="it-IT" sz="3200" dirty="0"/>
              <a:t>Inoltre, è stata abilitata l’autenticazione federata tramite l’Identity Provider Google.</a:t>
            </a:r>
          </a:p>
          <a:p>
            <a:pPr marL="0" indent="0" algn="just">
              <a:lnSpc>
                <a:spcPct val="95000"/>
              </a:lnSpc>
              <a:buNone/>
            </a:pPr>
            <a:endParaRPr lang="it-IT" sz="3200" dirty="0"/>
          </a:p>
          <a:p>
            <a:pPr marL="0" indent="0" algn="just">
              <a:buNone/>
            </a:pPr>
            <a:endParaRPr lang="it-IT" dirty="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419476544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EDD28E-2363-1FF6-FB0D-3A6C3AC3F4DA}"/>
              </a:ext>
            </a:extLst>
          </p:cNvPr>
          <p:cNvSpPr>
            <a:spLocks noGrp="1"/>
          </p:cNvSpPr>
          <p:nvPr>
            <p:ph type="title"/>
          </p:nvPr>
        </p:nvSpPr>
        <p:spPr>
          <a:xfrm>
            <a:off x="4212701" y="1"/>
            <a:ext cx="6166541" cy="673768"/>
          </a:xfrm>
        </p:spPr>
        <p:txBody>
          <a:bodyPr>
            <a:normAutofit fontScale="90000"/>
          </a:bodyPr>
          <a:lstStyle/>
          <a:p>
            <a:pPr algn="ctr"/>
            <a:r>
              <a:rPr lang="it-IT" sz="5400" b="1"/>
              <a:t>ANALISI DEI REQUISITI</a:t>
            </a:r>
          </a:p>
        </p:txBody>
      </p:sp>
      <p:sp>
        <p:nvSpPr>
          <p:cNvPr id="3" name="Segnaposto contenuto 2">
            <a:extLst>
              <a:ext uri="{FF2B5EF4-FFF2-40B4-BE49-F238E27FC236}">
                <a16:creationId xmlns:a16="http://schemas.microsoft.com/office/drawing/2014/main" id="{4EA494C7-00C0-2CA3-1F6F-D4BB921C8F7F}"/>
              </a:ext>
            </a:extLst>
          </p:cNvPr>
          <p:cNvSpPr>
            <a:spLocks noGrp="1"/>
          </p:cNvSpPr>
          <p:nvPr>
            <p:ph idx="1"/>
          </p:nvPr>
        </p:nvSpPr>
        <p:spPr>
          <a:xfrm>
            <a:off x="838200" y="1543174"/>
            <a:ext cx="10515600" cy="4351338"/>
          </a:xfrm>
        </p:spPr>
        <p:txBody>
          <a:bodyPr>
            <a:noAutofit/>
          </a:bodyPr>
          <a:lstStyle/>
          <a:p>
            <a:pPr marL="0" indent="0" algn="just">
              <a:buNone/>
            </a:pPr>
            <a:r>
              <a:rPr lang="it-IT" sz="3200"/>
              <a:t>Sono stati analizzati i requisiti della </a:t>
            </a:r>
            <a:r>
              <a:rPr lang="it-IT" sz="3200" b="1"/>
              <a:t>triade CIA</a:t>
            </a:r>
            <a:r>
              <a:rPr lang="it-IT" sz="3200"/>
              <a:t>:</a:t>
            </a:r>
          </a:p>
          <a:p>
            <a:pPr algn="just"/>
            <a:r>
              <a:rPr lang="it-IT" sz="3200" err="1"/>
              <a:t>Confidentiality</a:t>
            </a:r>
            <a:endParaRPr lang="it-IT" sz="3200"/>
          </a:p>
          <a:p>
            <a:pPr algn="just"/>
            <a:r>
              <a:rPr lang="it-IT" sz="3200" err="1"/>
              <a:t>Integrity</a:t>
            </a:r>
            <a:endParaRPr lang="it-IT" sz="3200"/>
          </a:p>
          <a:p>
            <a:pPr algn="just"/>
            <a:r>
              <a:rPr lang="it-IT" sz="3200" err="1"/>
              <a:t>Availabilty </a:t>
            </a:r>
          </a:p>
          <a:p>
            <a:pPr marL="0" indent="0" algn="just">
              <a:buNone/>
            </a:pPr>
            <a:r>
              <a:rPr lang="it-IT" sz="3200"/>
              <a:t>Inoltre, ne sono stati individuati altri quali </a:t>
            </a:r>
          </a:p>
          <a:p>
            <a:pPr algn="just"/>
            <a:r>
              <a:rPr lang="it-IT" sz="3200"/>
              <a:t>Authentication</a:t>
            </a:r>
          </a:p>
          <a:p>
            <a:pPr algn="just"/>
            <a:r>
              <a:rPr lang="it-IT" sz="3200" err="1"/>
              <a:t>Authorization</a:t>
            </a:r>
            <a:endParaRPr lang="it-IT" sz="3200"/>
          </a:p>
          <a:p>
            <a:pPr algn="just"/>
            <a:r>
              <a:rPr lang="it-IT" sz="3200"/>
              <a:t>Accountability </a:t>
            </a:r>
          </a:p>
          <a:p>
            <a:pPr algn="just"/>
            <a:r>
              <a:rPr lang="it-IT" sz="3200"/>
              <a:t>Non repudation </a:t>
            </a:r>
          </a:p>
        </p:txBody>
      </p:sp>
      <p:pic>
        <p:nvPicPr>
          <p:cNvPr id="4" name="Immagine 3">
            <a:extLst>
              <a:ext uri="{FF2B5EF4-FFF2-40B4-BE49-F238E27FC236}">
                <a16:creationId xmlns:a16="http://schemas.microsoft.com/office/drawing/2014/main" id="{FBAE8E21-E74B-16A0-9C07-C48BBDA76014}"/>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236246953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0" y="2"/>
            <a:ext cx="7142687" cy="814646"/>
          </a:xfrm>
        </p:spPr>
        <p:txBody>
          <a:bodyPr>
            <a:noAutofit/>
          </a:bodyPr>
          <a:lstStyle/>
          <a:p>
            <a:r>
              <a:rPr lang="it-IT" sz="5400" b="1"/>
              <a:t>OPENID CONNECT</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sz="half" idx="2"/>
          </p:nvPr>
        </p:nvSpPr>
        <p:spPr>
          <a:xfrm>
            <a:off x="74222" y="1268062"/>
            <a:ext cx="12043555" cy="5465247"/>
          </a:xfrm>
        </p:spPr>
        <p:txBody>
          <a:bodyPr>
            <a:normAutofit fontScale="92500"/>
          </a:bodyPr>
          <a:lstStyle/>
          <a:p>
            <a:pPr marL="0" indent="0" algn="just">
              <a:lnSpc>
                <a:spcPct val="95000"/>
              </a:lnSpc>
              <a:buNone/>
            </a:pPr>
            <a:r>
              <a:rPr lang="it-IT" sz="2400"/>
              <a:t>Per implementare l’autenticazione federata con Google, utilizzando OpenID Connect, sono stati seguiti i seguenti passaggi:</a:t>
            </a:r>
          </a:p>
          <a:p>
            <a:pPr marL="514350" indent="-514350" algn="just">
              <a:lnSpc>
                <a:spcPct val="95000"/>
              </a:lnSpc>
              <a:buAutoNum type="arabicPeriod"/>
            </a:pPr>
            <a:r>
              <a:rPr lang="it-IT" sz="2400"/>
              <a:t>Registrare l’applicazione nell’API console di Google per ottenere un ID client e una chiave segreta;</a:t>
            </a:r>
          </a:p>
          <a:p>
            <a:pPr marL="514350" indent="-514350" algn="just">
              <a:lnSpc>
                <a:spcPct val="95000"/>
              </a:lnSpc>
              <a:buAutoNum type="arabicPeriod"/>
            </a:pPr>
            <a:r>
              <a:rPr lang="it-IT" sz="2400"/>
              <a:t>Configurare l’ID client e la chiave segreta dell’applicazione in Keycloak, creando un nuovo provider di identità OpenID Connect e configurando i parametri di connessione;</a:t>
            </a:r>
          </a:p>
          <a:p>
            <a:pPr marL="514350" indent="-514350" algn="just">
              <a:lnSpc>
                <a:spcPct val="95000"/>
              </a:lnSpc>
              <a:buAutoNum type="arabicPeriod"/>
            </a:pPr>
            <a:r>
              <a:rPr lang="it-IT" sz="2400"/>
              <a:t>Configurare la callback URL dell’applicazione, in modo che possa ricevere e gestire la risposta di autenticazione dal server Google;</a:t>
            </a:r>
          </a:p>
          <a:p>
            <a:pPr marL="514350" indent="-514350" algn="just">
              <a:lnSpc>
                <a:spcPct val="95000"/>
              </a:lnSpc>
              <a:buAutoNum type="arabicPeriod"/>
            </a:pPr>
            <a:r>
              <a:rPr lang="it-IT" sz="2400"/>
              <a:t>Implementare il flusso di autenticazione dell’applicazione, utilizzando il flusso standard di autenticazione OpenID Connect, che prevede l’utilizzo di una richiesta di autenticazione con codice di autorizzazione (</a:t>
            </a:r>
            <a:r>
              <a:rPr lang="it-IT" sz="2400" b="1" err="1"/>
              <a:t>Authorization Code Flow</a:t>
            </a:r>
            <a:r>
              <a:rPr lang="it-IT" sz="2400"/>
              <a:t>);</a:t>
            </a:r>
          </a:p>
          <a:p>
            <a:pPr marL="514350" indent="-514350" algn="just">
              <a:lnSpc>
                <a:spcPct val="95000"/>
              </a:lnSpc>
              <a:buAutoNum type="arabicPeriod"/>
            </a:pPr>
            <a:r>
              <a:rPr lang="it-IT" sz="2400"/>
              <a:t>Implementare il controllo della validità del token di accesso ricevuto dal server Google, utilizzando le API di validazione del token OIDC;</a:t>
            </a:r>
          </a:p>
          <a:p>
            <a:pPr marL="514350" indent="-514350" algn="just">
              <a:lnSpc>
                <a:spcPct val="95000"/>
              </a:lnSpc>
              <a:buAutoNum type="arabicPeriod"/>
            </a:pPr>
            <a:r>
              <a:rPr lang="it-IT" sz="2400"/>
              <a:t>Consentire l’accesso all’applicazione all’utente autenticato, gestendo le autorizzazioni e i permessi in base al profilo dell’utente.</a:t>
            </a:r>
          </a:p>
          <a:p>
            <a:pPr marL="514350" indent="-514350" algn="just">
              <a:lnSpc>
                <a:spcPct val="95000"/>
              </a:lnSpc>
              <a:buAutoNum type="arabicPeriod"/>
            </a:pPr>
            <a:endParaRPr lang="it-IT"/>
          </a:p>
          <a:p>
            <a:pPr marL="0" indent="0" algn="just">
              <a:buNone/>
            </a:pPr>
            <a:endParaRPr lang="it-IT"/>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276189048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F87D3CC1-3022-FD82-CA63-D56BD8E40EC3}"/>
              </a:ext>
            </a:extLst>
          </p:cNvPr>
          <p:cNvPicPr>
            <a:picLocks noChangeAspect="1"/>
          </p:cNvPicPr>
          <p:nvPr/>
        </p:nvPicPr>
        <p:blipFill>
          <a:blip r:embed="rId2"/>
          <a:srcRect r="3053"/>
          <a:stretch>
            <a:fillRect/>
          </a:stretch>
        </p:blipFill>
        <p:spPr>
          <a:xfrm>
            <a:off x="4506165" y="278151"/>
            <a:ext cx="7561169" cy="1052421"/>
          </a:xfrm>
          <a:prstGeom prst="rect">
            <a:avLst/>
          </a:prstGeom>
        </p:spPr>
      </p:pic>
      <p:pic>
        <p:nvPicPr>
          <p:cNvPr id="3" name="Immagine 2">
            <a:extLst>
              <a:ext uri="{FF2B5EF4-FFF2-40B4-BE49-F238E27FC236}">
                <a16:creationId xmlns:a16="http://schemas.microsoft.com/office/drawing/2014/main" id="{5DDB48A7-0053-6120-8B30-EF6BC757F59F}"/>
              </a:ext>
            </a:extLst>
          </p:cNvPr>
          <p:cNvPicPr>
            <a:picLocks noChangeAspect="1"/>
          </p:cNvPicPr>
          <p:nvPr/>
        </p:nvPicPr>
        <p:blipFill>
          <a:blip r:embed="rId3"/>
          <a:stretch>
            <a:fillRect/>
          </a:stretch>
        </p:blipFill>
        <p:spPr>
          <a:xfrm>
            <a:off x="0" y="1428750"/>
            <a:ext cx="12185042" cy="5429250"/>
          </a:xfrm>
          <a:prstGeom prst="rect">
            <a:avLst/>
          </a:prstGeom>
        </p:spPr>
      </p:pic>
      <p:cxnSp>
        <p:nvCxnSpPr>
          <p:cNvPr id="5" name="Connettore diritto 4">
            <a:extLst>
              <a:ext uri="{FF2B5EF4-FFF2-40B4-BE49-F238E27FC236}">
                <a16:creationId xmlns:a16="http://schemas.microsoft.com/office/drawing/2014/main" id="{7FAF1C9D-F3E3-B1E4-F70F-B1D0FC4BAF1C}"/>
              </a:ext>
            </a:extLst>
          </p:cNvPr>
          <p:cNvCxnSpPr/>
          <p:nvPr/>
        </p:nvCxnSpPr>
        <p:spPr>
          <a:xfrm>
            <a:off x="6953250" y="2266950"/>
            <a:ext cx="4181475" cy="0"/>
          </a:xfrm>
          <a:prstGeom prst="line">
            <a:avLst/>
          </a:prstGeom>
          <a:ln w="66675"/>
        </p:spPr>
        <p:style>
          <a:lnRef idx="3">
            <a:schemeClr val="dk1"/>
          </a:lnRef>
          <a:fillRef idx="0">
            <a:schemeClr val="dk1"/>
          </a:fillRef>
          <a:effectRef idx="2">
            <a:schemeClr val="dk1"/>
          </a:effectRef>
          <a:fontRef idx="minor">
            <a:schemeClr val="tx1"/>
          </a:fontRef>
        </p:style>
      </p:cxnSp>
      <p:cxnSp>
        <p:nvCxnSpPr>
          <p:cNvPr id="6" name="Connettore diritto 5">
            <a:extLst>
              <a:ext uri="{FF2B5EF4-FFF2-40B4-BE49-F238E27FC236}">
                <a16:creationId xmlns:a16="http://schemas.microsoft.com/office/drawing/2014/main" id="{622CB6E4-3FD1-1D3C-DEBC-1F8CE04311BD}"/>
              </a:ext>
            </a:extLst>
          </p:cNvPr>
          <p:cNvCxnSpPr/>
          <p:nvPr/>
        </p:nvCxnSpPr>
        <p:spPr>
          <a:xfrm>
            <a:off x="6953250" y="3638550"/>
            <a:ext cx="2514600" cy="0"/>
          </a:xfrm>
          <a:prstGeom prst="line">
            <a:avLst/>
          </a:prstGeom>
          <a:ln w="66675"/>
        </p:spPr>
        <p:style>
          <a:lnRef idx="3">
            <a:schemeClr val="dk1"/>
          </a:lnRef>
          <a:fillRef idx="0">
            <a:schemeClr val="dk1"/>
          </a:fillRef>
          <a:effectRef idx="2">
            <a:schemeClr val="dk1"/>
          </a:effectRef>
          <a:fontRef idx="minor">
            <a:schemeClr val="tx1"/>
          </a:fontRef>
        </p:style>
      </p:cxnSp>
      <p:pic>
        <p:nvPicPr>
          <p:cNvPr id="4" name="Immagine 3">
            <a:extLst>
              <a:ext uri="{FF2B5EF4-FFF2-40B4-BE49-F238E27FC236}">
                <a16:creationId xmlns:a16="http://schemas.microsoft.com/office/drawing/2014/main" id="{2630508B-8729-0C32-406C-0953DD8F32AC}"/>
              </a:ext>
            </a:extLst>
          </p:cNvPr>
          <p:cNvPicPr>
            <a:picLocks noChangeAspect="1"/>
          </p:cNvPicPr>
          <p:nvPr/>
        </p:nvPicPr>
        <p:blipFill>
          <a:blip r:embed="rId4"/>
          <a:stretch>
            <a:fillRect/>
          </a:stretch>
        </p:blipFill>
        <p:spPr>
          <a:xfrm>
            <a:off x="0" y="0"/>
            <a:ext cx="4212701" cy="1085182"/>
          </a:xfrm>
          <a:prstGeom prst="rect">
            <a:avLst/>
          </a:prstGeom>
        </p:spPr>
      </p:pic>
    </p:spTree>
    <p:extLst>
      <p:ext uri="{BB962C8B-B14F-4D97-AF65-F5344CB8AC3E}">
        <p14:creationId xmlns:p14="http://schemas.microsoft.com/office/powerpoint/2010/main" val="178587129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0" y="2"/>
            <a:ext cx="7142687" cy="668336"/>
          </a:xfrm>
        </p:spPr>
        <p:txBody>
          <a:bodyPr>
            <a:noAutofit/>
          </a:bodyPr>
          <a:lstStyle/>
          <a:p>
            <a:r>
              <a:rPr lang="it-IT" sz="5400" b="1"/>
              <a:t>VAULT</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sz="half" idx="2"/>
          </p:nvPr>
        </p:nvSpPr>
        <p:spPr>
          <a:xfrm>
            <a:off x="279918" y="1596044"/>
            <a:ext cx="11467323" cy="4538749"/>
          </a:xfrm>
        </p:spPr>
        <p:txBody>
          <a:bodyPr>
            <a:normAutofit/>
          </a:bodyPr>
          <a:lstStyle/>
          <a:p>
            <a:pPr marL="0" indent="0" algn="just">
              <a:lnSpc>
                <a:spcPct val="95000"/>
              </a:lnSpc>
              <a:buNone/>
            </a:pPr>
            <a:r>
              <a:rPr lang="it-IT" sz="3200" err="1"/>
              <a:t>Vault è una soluzione open source di gestione dei segreti sviluppata da HashiCorp. Fornisce una piattaforma di sicurezza centralizzata per la gestione delle password, delle chiavi di crittografia e di altri dati sensibili, utilizzando un’architettura altamente scalabile e distribuita.</a:t>
            </a:r>
          </a:p>
          <a:p>
            <a:pPr marL="0" indent="0" algn="just">
              <a:lnSpc>
                <a:spcPct val="95000"/>
              </a:lnSpc>
              <a:buNone/>
            </a:pPr>
            <a:endParaRPr lang="it-IT"/>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2050" name="Picture 2" descr="HashiCorp Vault Logo PNG vector in SVG, PDF, AI, CDR format">
            <a:extLst>
              <a:ext uri="{FF2B5EF4-FFF2-40B4-BE49-F238E27FC236}">
                <a16:creationId xmlns:a16="http://schemas.microsoft.com/office/drawing/2014/main" id="{71AA534C-43D2-3DED-4F45-77E2B68C7C4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14291" y="3613558"/>
            <a:ext cx="3853081" cy="2892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76397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0" y="2"/>
            <a:ext cx="7142687" cy="684962"/>
          </a:xfrm>
        </p:spPr>
        <p:txBody>
          <a:bodyPr>
            <a:noAutofit/>
          </a:bodyPr>
          <a:lstStyle/>
          <a:p>
            <a:r>
              <a:rPr lang="it-IT" sz="5400" b="1"/>
              <a:t>UNSEALING</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sz="half" idx="2"/>
          </p:nvPr>
        </p:nvSpPr>
        <p:spPr>
          <a:xfrm>
            <a:off x="0" y="1388225"/>
            <a:ext cx="12192000" cy="4713317"/>
          </a:xfrm>
        </p:spPr>
        <p:txBody>
          <a:bodyPr>
            <a:normAutofit/>
          </a:bodyPr>
          <a:lstStyle/>
          <a:p>
            <a:pPr marL="0" indent="0" algn="just">
              <a:lnSpc>
                <a:spcPct val="95000"/>
              </a:lnSpc>
              <a:buNone/>
            </a:pPr>
            <a:r>
              <a:rPr lang="it-IT" sz="2800"/>
              <a:t>Il processo di unsealing è il processo di sblocco di Vault per accedere ai segreti gestiti dal sistema.</a:t>
            </a:r>
          </a:p>
          <a:p>
            <a:pPr marL="0" indent="0" algn="just">
              <a:lnSpc>
                <a:spcPct val="95000"/>
              </a:lnSpc>
              <a:buNone/>
            </a:pPr>
            <a:r>
              <a:rPr lang="it-IT" sz="2800"/>
              <a:t>Prevede l’inserimento di una o più chiavi di sblocco, che possono essere fornite da una persona autorizzata o da un processo automatizzato. Vault utilizza un algoritmo di crittografia per suddividere le chiavi di sblocco in parti separate e distribuirle in modo sicuro tra i nodi del cluster. </a:t>
            </a:r>
          </a:p>
          <a:p>
            <a:pPr marL="0" indent="0" algn="just">
              <a:lnSpc>
                <a:spcPct val="95000"/>
              </a:lnSpc>
              <a:buNone/>
            </a:pPr>
            <a:r>
              <a:rPr lang="it-IT"/>
              <a:t>Una volta che tutte le parti delle chiavi di sblocco sono state fornite, Vault le combina per sbloccare i segreti gestiti dal sistema. L’unsealing è un’operazione critica e richiede un’adeguata attenzione alla sicurezza per garantire che i segreti siano protetti in modo efficace.</a:t>
            </a:r>
            <a:endParaRPr lang="it-IT" sz="2800"/>
          </a:p>
          <a:p>
            <a:pPr marL="0" indent="0" algn="just">
              <a:lnSpc>
                <a:spcPct val="95000"/>
              </a:lnSpc>
              <a:buNone/>
            </a:pPr>
            <a:endParaRPr lang="it-IT"/>
          </a:p>
          <a:p>
            <a:pPr marL="0" indent="0" algn="just">
              <a:buNone/>
            </a:pPr>
            <a:endParaRPr lang="it-IT"/>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427222892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0" y="2"/>
            <a:ext cx="7142687" cy="684962"/>
          </a:xfrm>
        </p:spPr>
        <p:txBody>
          <a:bodyPr>
            <a:noAutofit/>
          </a:bodyPr>
          <a:lstStyle/>
          <a:p>
            <a:r>
              <a:rPr lang="it-IT" sz="5400" b="1"/>
              <a:t>UNSEALING</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6" name="Immagine 5" descr="Immagine che contiene testo&#10;&#10;Descrizione generata automaticamente">
            <a:extLst>
              <a:ext uri="{FF2B5EF4-FFF2-40B4-BE49-F238E27FC236}">
                <a16:creationId xmlns:a16="http://schemas.microsoft.com/office/drawing/2014/main" id="{E2D1F61B-8FFB-FE9E-A7FC-38EBA04B9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9443" y="1439693"/>
            <a:ext cx="6373114" cy="4477375"/>
          </a:xfrm>
          <a:prstGeom prst="rect">
            <a:avLst/>
          </a:prstGeom>
        </p:spPr>
      </p:pic>
    </p:spTree>
    <p:extLst>
      <p:ext uri="{BB962C8B-B14F-4D97-AF65-F5344CB8AC3E}">
        <p14:creationId xmlns:p14="http://schemas.microsoft.com/office/powerpoint/2010/main" val="386070752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0" y="2"/>
            <a:ext cx="7142687" cy="684962"/>
          </a:xfrm>
        </p:spPr>
        <p:txBody>
          <a:bodyPr>
            <a:noAutofit/>
          </a:bodyPr>
          <a:lstStyle/>
          <a:p>
            <a:r>
              <a:rPr lang="it-IT" sz="5400" b="1"/>
              <a:t>SECRETS ENGINE</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sz="half" idx="2"/>
          </p:nvPr>
        </p:nvSpPr>
        <p:spPr>
          <a:xfrm>
            <a:off x="251928" y="1397556"/>
            <a:ext cx="11342148" cy="4713317"/>
          </a:xfrm>
        </p:spPr>
        <p:txBody>
          <a:bodyPr>
            <a:normAutofit/>
          </a:bodyPr>
          <a:lstStyle/>
          <a:p>
            <a:pPr marL="0" indent="0" algn="just">
              <a:buNone/>
            </a:pPr>
            <a:r>
              <a:rPr lang="it-IT" dirty="0"/>
              <a:t>In </a:t>
            </a:r>
            <a:r>
              <a:rPr lang="it-IT" dirty="0" err="1"/>
              <a:t>Vault</a:t>
            </a:r>
            <a:r>
              <a:rPr lang="it-IT" dirty="0"/>
              <a:t>, un secret </a:t>
            </a:r>
            <a:r>
              <a:rPr lang="it-IT" dirty="0" err="1"/>
              <a:t>engine</a:t>
            </a:r>
            <a:r>
              <a:rPr lang="it-IT" dirty="0"/>
              <a:t> è un componente responsabile della generazione, conservazione e gestione di segreti, come password, chiavi API e altri dati sensibili.</a:t>
            </a:r>
          </a:p>
          <a:p>
            <a:pPr marL="0" indent="0" algn="just">
              <a:buNone/>
            </a:pPr>
            <a:r>
              <a:rPr lang="it-IT" dirty="0"/>
              <a:t>I secret </a:t>
            </a:r>
            <a:r>
              <a:rPr lang="it-IT" dirty="0" err="1"/>
              <a:t>engine</a:t>
            </a:r>
            <a:r>
              <a:rPr lang="it-IT" dirty="0"/>
              <a:t> in </a:t>
            </a:r>
            <a:r>
              <a:rPr lang="it-IT" dirty="0" err="1"/>
              <a:t>Vault</a:t>
            </a:r>
            <a:r>
              <a:rPr lang="it-IT" dirty="0"/>
              <a:t> possono essere considerati come plugin o moduli che forniscono funzionalità specifiche per la gestione di diversi tipi di segreti.</a:t>
            </a:r>
          </a:p>
          <a:p>
            <a:pPr marL="0" indent="0" algn="just">
              <a:buNone/>
            </a:pPr>
            <a:r>
              <a:rPr lang="it-IT" dirty="0"/>
              <a:t>Per la nostra applicazione, sono stati pensati due secret </a:t>
            </a:r>
            <a:r>
              <a:rPr lang="it-IT" dirty="0" err="1"/>
              <a:t>engine</a:t>
            </a:r>
            <a:r>
              <a:rPr lang="it-IT" dirty="0"/>
              <a:t>:</a:t>
            </a:r>
          </a:p>
          <a:p>
            <a:pPr algn="just"/>
            <a:r>
              <a:rPr lang="it-IT" b="1" dirty="0"/>
              <a:t>database</a:t>
            </a:r>
            <a:r>
              <a:rPr lang="it-IT" dirty="0"/>
              <a:t>: responsabile della generazione di utenti temporanei per accedere al database remoto </a:t>
            </a:r>
            <a:r>
              <a:rPr lang="it-IT" dirty="0" err="1"/>
              <a:t>mongodb</a:t>
            </a:r>
            <a:r>
              <a:rPr lang="it-IT" dirty="0"/>
              <a:t>.</a:t>
            </a:r>
          </a:p>
          <a:p>
            <a:pPr algn="just"/>
            <a:r>
              <a:rPr lang="it-IT" b="1" dirty="0" err="1"/>
              <a:t>uninastream</a:t>
            </a:r>
            <a:r>
              <a:rPr lang="it-IT" dirty="0"/>
              <a:t>: responsabile dell’erogazione dei segreti ai </a:t>
            </a:r>
            <a:r>
              <a:rPr lang="it-IT" dirty="0" err="1"/>
              <a:t>microservizi</a:t>
            </a:r>
            <a:r>
              <a:rPr lang="it-IT" dirty="0"/>
              <a:t> </a:t>
            </a:r>
            <a:r>
              <a:rPr lang="it-IT" dirty="0" err="1"/>
              <a:t>gestore_utente</a:t>
            </a:r>
            <a:r>
              <a:rPr lang="it-IT" dirty="0"/>
              <a:t> e </a:t>
            </a:r>
            <a:r>
              <a:rPr lang="it-IT" dirty="0" err="1"/>
              <a:t>gestore_video</a:t>
            </a:r>
            <a:r>
              <a:rPr lang="it-IT" dirty="0"/>
              <a:t>.</a:t>
            </a:r>
          </a:p>
          <a:p>
            <a:pPr algn="just"/>
            <a:endParaRPr lang="it-IT" dirty="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151161939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0" y="2"/>
            <a:ext cx="7142687" cy="684962"/>
          </a:xfrm>
        </p:spPr>
        <p:txBody>
          <a:bodyPr>
            <a:noAutofit/>
          </a:bodyPr>
          <a:lstStyle/>
          <a:p>
            <a:r>
              <a:rPr lang="it-IT" sz="5400" b="1"/>
              <a:t>SECRETS ENGINE</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7" name="Immagine 6">
            <a:extLst>
              <a:ext uri="{FF2B5EF4-FFF2-40B4-BE49-F238E27FC236}">
                <a16:creationId xmlns:a16="http://schemas.microsoft.com/office/drawing/2014/main" id="{DF9C3F48-3001-3763-77C6-DF38DEFDD9BA}"/>
              </a:ext>
            </a:extLst>
          </p:cNvPr>
          <p:cNvPicPr>
            <a:picLocks noChangeAspect="1"/>
          </p:cNvPicPr>
          <p:nvPr/>
        </p:nvPicPr>
        <p:blipFill>
          <a:blip r:embed="rId3"/>
          <a:stretch>
            <a:fillRect/>
          </a:stretch>
        </p:blipFill>
        <p:spPr>
          <a:xfrm>
            <a:off x="1023456" y="1213858"/>
            <a:ext cx="10546051" cy="3384713"/>
          </a:xfrm>
          <a:prstGeom prst="rect">
            <a:avLst/>
          </a:prstGeom>
        </p:spPr>
      </p:pic>
      <p:pic>
        <p:nvPicPr>
          <p:cNvPr id="3" name="Immagine 4">
            <a:extLst>
              <a:ext uri="{FF2B5EF4-FFF2-40B4-BE49-F238E27FC236}">
                <a16:creationId xmlns:a16="http://schemas.microsoft.com/office/drawing/2014/main" id="{BA746505-5CC6-AF53-4795-670A9E765E35}"/>
              </a:ext>
            </a:extLst>
          </p:cNvPr>
          <p:cNvPicPr>
            <a:picLocks noChangeAspect="1"/>
          </p:cNvPicPr>
          <p:nvPr/>
        </p:nvPicPr>
        <p:blipFill>
          <a:blip r:embed="rId4"/>
          <a:stretch>
            <a:fillRect/>
          </a:stretch>
        </p:blipFill>
        <p:spPr>
          <a:xfrm>
            <a:off x="2281806" y="4589879"/>
            <a:ext cx="7149932" cy="2108526"/>
          </a:xfrm>
          <a:prstGeom prst="rect">
            <a:avLst/>
          </a:prstGeom>
        </p:spPr>
      </p:pic>
    </p:spTree>
    <p:extLst>
      <p:ext uri="{BB962C8B-B14F-4D97-AF65-F5344CB8AC3E}">
        <p14:creationId xmlns:p14="http://schemas.microsoft.com/office/powerpoint/2010/main" val="318067206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0" y="2"/>
            <a:ext cx="7142687" cy="684962"/>
          </a:xfrm>
        </p:spPr>
        <p:txBody>
          <a:bodyPr>
            <a:noAutofit/>
          </a:bodyPr>
          <a:lstStyle/>
          <a:p>
            <a:r>
              <a:rPr lang="it-IT" sz="5400" b="1"/>
              <a:t>SECRETS ENGINE</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13" name="Picture 12">
            <a:extLst>
              <a:ext uri="{FF2B5EF4-FFF2-40B4-BE49-F238E27FC236}">
                <a16:creationId xmlns:a16="http://schemas.microsoft.com/office/drawing/2014/main" id="{FFAE0EB1-70F6-BB3B-187E-901172145736}"/>
              </a:ext>
            </a:extLst>
          </p:cNvPr>
          <p:cNvPicPr>
            <a:picLocks noChangeAspect="1"/>
          </p:cNvPicPr>
          <p:nvPr/>
        </p:nvPicPr>
        <p:blipFill>
          <a:blip r:embed="rId3"/>
          <a:stretch>
            <a:fillRect/>
          </a:stretch>
        </p:blipFill>
        <p:spPr>
          <a:xfrm>
            <a:off x="274144" y="1133119"/>
            <a:ext cx="4832030" cy="2442988"/>
          </a:xfrm>
          <a:prstGeom prst="rect">
            <a:avLst/>
          </a:prstGeom>
        </p:spPr>
      </p:pic>
      <p:pic>
        <p:nvPicPr>
          <p:cNvPr id="15" name="Picture 14">
            <a:extLst>
              <a:ext uri="{FF2B5EF4-FFF2-40B4-BE49-F238E27FC236}">
                <a16:creationId xmlns:a16="http://schemas.microsoft.com/office/drawing/2014/main" id="{B085F23C-0B6C-3C5D-960C-D14E610383A7}"/>
              </a:ext>
            </a:extLst>
          </p:cNvPr>
          <p:cNvPicPr>
            <a:picLocks noChangeAspect="1"/>
          </p:cNvPicPr>
          <p:nvPr/>
        </p:nvPicPr>
        <p:blipFill>
          <a:blip r:embed="rId4"/>
          <a:stretch>
            <a:fillRect/>
          </a:stretch>
        </p:blipFill>
        <p:spPr>
          <a:xfrm>
            <a:off x="5581149" y="1861153"/>
            <a:ext cx="6008931" cy="4220866"/>
          </a:xfrm>
          <a:prstGeom prst="rect">
            <a:avLst/>
          </a:prstGeom>
        </p:spPr>
      </p:pic>
      <p:pic>
        <p:nvPicPr>
          <p:cNvPr id="17" name="Picture 16">
            <a:extLst>
              <a:ext uri="{FF2B5EF4-FFF2-40B4-BE49-F238E27FC236}">
                <a16:creationId xmlns:a16="http://schemas.microsoft.com/office/drawing/2014/main" id="{27005DCB-35B9-FC85-6FEE-E4F025A5D2F5}"/>
              </a:ext>
            </a:extLst>
          </p:cNvPr>
          <p:cNvPicPr>
            <a:picLocks noChangeAspect="1"/>
          </p:cNvPicPr>
          <p:nvPr/>
        </p:nvPicPr>
        <p:blipFill>
          <a:blip r:embed="rId5"/>
          <a:stretch>
            <a:fillRect/>
          </a:stretch>
        </p:blipFill>
        <p:spPr>
          <a:xfrm>
            <a:off x="480098" y="3624045"/>
            <a:ext cx="4151100" cy="3186637"/>
          </a:xfrm>
          <a:prstGeom prst="rect">
            <a:avLst/>
          </a:prstGeom>
        </p:spPr>
      </p:pic>
    </p:spTree>
    <p:extLst>
      <p:ext uri="{BB962C8B-B14F-4D97-AF65-F5344CB8AC3E}">
        <p14:creationId xmlns:p14="http://schemas.microsoft.com/office/powerpoint/2010/main" val="278199707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0" y="2"/>
            <a:ext cx="7142687" cy="684962"/>
          </a:xfrm>
        </p:spPr>
        <p:txBody>
          <a:bodyPr>
            <a:noAutofit/>
          </a:bodyPr>
          <a:lstStyle/>
          <a:p>
            <a:r>
              <a:rPr lang="it-IT" sz="5400" b="1"/>
              <a:t>POLICY</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
        <p:nvSpPr>
          <p:cNvPr id="9" name="CasellaDiTesto 8">
            <a:extLst>
              <a:ext uri="{FF2B5EF4-FFF2-40B4-BE49-F238E27FC236}">
                <a16:creationId xmlns:a16="http://schemas.microsoft.com/office/drawing/2014/main" id="{5E2D5CA1-F1BB-3804-F95E-9FF8989CD134}"/>
              </a:ext>
            </a:extLst>
          </p:cNvPr>
          <p:cNvSpPr txBox="1"/>
          <p:nvPr/>
        </p:nvSpPr>
        <p:spPr>
          <a:xfrm>
            <a:off x="3047223" y="5384360"/>
            <a:ext cx="6097554" cy="923330"/>
          </a:xfrm>
          <a:prstGeom prst="rect">
            <a:avLst/>
          </a:prstGeom>
          <a:noFill/>
        </p:spPr>
        <p:txBody>
          <a:bodyPr wrap="square">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r>
              <a:rPr lang="it-IT" b="0" i="0">
                <a:solidFill>
                  <a:srgbClr val="000000"/>
                </a:solidFill>
                <a:effectLst/>
                <a:latin typeface="inherit"/>
              </a:rPr>
              <a:t>Le policy di sicurezza sono state create per due client differenti, gestore-utente e gestore-video. Ognuno di questi può accedere solo a determinate risorse, alcune condivise.</a:t>
            </a:r>
          </a:p>
        </p:txBody>
      </p:sp>
      <p:pic>
        <p:nvPicPr>
          <p:cNvPr id="5" name="Immagine 4">
            <a:extLst>
              <a:ext uri="{FF2B5EF4-FFF2-40B4-BE49-F238E27FC236}">
                <a16:creationId xmlns:a16="http://schemas.microsoft.com/office/drawing/2014/main" id="{54AF0AD5-45B8-4FBB-7C27-DD3A11D422B9}"/>
              </a:ext>
            </a:extLst>
          </p:cNvPr>
          <p:cNvPicPr>
            <a:picLocks noChangeAspect="1"/>
          </p:cNvPicPr>
          <p:nvPr/>
        </p:nvPicPr>
        <p:blipFill>
          <a:blip r:embed="rId3"/>
          <a:stretch>
            <a:fillRect/>
          </a:stretch>
        </p:blipFill>
        <p:spPr>
          <a:xfrm>
            <a:off x="596348" y="1196831"/>
            <a:ext cx="4449064" cy="3675661"/>
          </a:xfrm>
          <a:prstGeom prst="rect">
            <a:avLst/>
          </a:prstGeom>
        </p:spPr>
      </p:pic>
      <p:pic>
        <p:nvPicPr>
          <p:cNvPr id="8" name="Immagine 7">
            <a:extLst>
              <a:ext uri="{FF2B5EF4-FFF2-40B4-BE49-F238E27FC236}">
                <a16:creationId xmlns:a16="http://schemas.microsoft.com/office/drawing/2014/main" id="{8A829393-C17B-24EC-62BE-933B0FA7D1F8}"/>
              </a:ext>
            </a:extLst>
          </p:cNvPr>
          <p:cNvPicPr>
            <a:picLocks noChangeAspect="1"/>
          </p:cNvPicPr>
          <p:nvPr/>
        </p:nvPicPr>
        <p:blipFill>
          <a:blip r:embed="rId4"/>
          <a:stretch>
            <a:fillRect/>
          </a:stretch>
        </p:blipFill>
        <p:spPr>
          <a:xfrm>
            <a:off x="7067884" y="1196831"/>
            <a:ext cx="4082330" cy="3675661"/>
          </a:xfrm>
          <a:prstGeom prst="rect">
            <a:avLst/>
          </a:prstGeom>
        </p:spPr>
      </p:pic>
    </p:spTree>
    <p:extLst>
      <p:ext uri="{BB962C8B-B14F-4D97-AF65-F5344CB8AC3E}">
        <p14:creationId xmlns:p14="http://schemas.microsoft.com/office/powerpoint/2010/main" val="26236875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0" y="1"/>
            <a:ext cx="7142687" cy="1388223"/>
          </a:xfrm>
        </p:spPr>
        <p:txBody>
          <a:bodyPr>
            <a:noAutofit/>
          </a:bodyPr>
          <a:lstStyle/>
          <a:p>
            <a:r>
              <a:rPr lang="it-IT" sz="5400" b="1"/>
              <a:t>INTERAZIONE DI VAULT CON MONGODB</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sz="half" idx="2"/>
          </p:nvPr>
        </p:nvSpPr>
        <p:spPr>
          <a:xfrm>
            <a:off x="167952" y="1537855"/>
            <a:ext cx="11905860" cy="1737946"/>
          </a:xfrm>
        </p:spPr>
        <p:txBody>
          <a:bodyPr>
            <a:normAutofit/>
          </a:bodyPr>
          <a:lstStyle/>
          <a:p>
            <a:pPr marL="0" indent="0" algn="just">
              <a:lnSpc>
                <a:spcPct val="95000"/>
              </a:lnSpc>
              <a:buNone/>
            </a:pPr>
            <a:r>
              <a:rPr lang="it-IT" sz="2400" dirty="0"/>
              <a:t>L’interazione con il database </a:t>
            </a:r>
            <a:r>
              <a:rPr lang="it-IT" sz="2400" dirty="0" err="1"/>
              <a:t>MongoDB</a:t>
            </a:r>
            <a:r>
              <a:rPr lang="it-IT" sz="2400" dirty="0"/>
              <a:t> avviene attraverso la generazione di utenti temporanei. Gli utenti possono essere abilitati all’accesso di tutte o solo un set limitato di risorse.</a:t>
            </a:r>
          </a:p>
          <a:p>
            <a:pPr marL="0" indent="0" algn="just">
              <a:lnSpc>
                <a:spcPct val="95000"/>
              </a:lnSpc>
              <a:buNone/>
            </a:pPr>
            <a:r>
              <a:rPr lang="it-IT" sz="2400" dirty="0"/>
              <a:t>La creazione di un utente temporaneo viene fatta chiamando una API </a:t>
            </a:r>
            <a:r>
              <a:rPr lang="it-IT" sz="2400" dirty="0" err="1"/>
              <a:t>Vault</a:t>
            </a:r>
            <a:r>
              <a:rPr lang="it-IT" sz="2400" dirty="0"/>
              <a:t>, tramite CLI </a:t>
            </a:r>
            <a:r>
              <a:rPr lang="it-IT" sz="2400" dirty="0" err="1"/>
              <a:t>Vault</a:t>
            </a:r>
            <a:r>
              <a:rPr lang="it-IT" sz="2400" dirty="0"/>
              <a:t> oppure tramite richiesta HTTP che restituirà le credenziali dell’utente appena creato.</a:t>
            </a:r>
          </a:p>
          <a:p>
            <a:pPr marL="0" indent="0" algn="just">
              <a:lnSpc>
                <a:spcPct val="95000"/>
              </a:lnSpc>
              <a:buNone/>
            </a:pPr>
            <a:endParaRPr lang="it-IT" dirty="0"/>
          </a:p>
          <a:p>
            <a:pPr marL="0" indent="0" algn="just">
              <a:lnSpc>
                <a:spcPct val="95000"/>
              </a:lnSpc>
              <a:buNone/>
            </a:pPr>
            <a:endParaRPr lang="it-IT" dirty="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7" name="Picture 6">
            <a:extLst>
              <a:ext uri="{FF2B5EF4-FFF2-40B4-BE49-F238E27FC236}">
                <a16:creationId xmlns:a16="http://schemas.microsoft.com/office/drawing/2014/main" id="{B41AC4FD-6364-1DB3-B0C7-DD3ECEE703E1}"/>
              </a:ext>
            </a:extLst>
          </p:cNvPr>
          <p:cNvPicPr>
            <a:picLocks noChangeAspect="1"/>
          </p:cNvPicPr>
          <p:nvPr/>
        </p:nvPicPr>
        <p:blipFill>
          <a:blip r:embed="rId3"/>
          <a:stretch>
            <a:fillRect/>
          </a:stretch>
        </p:blipFill>
        <p:spPr>
          <a:xfrm>
            <a:off x="24882" y="3275800"/>
            <a:ext cx="8308350" cy="2288240"/>
          </a:xfrm>
          <a:prstGeom prst="rect">
            <a:avLst/>
          </a:prstGeom>
        </p:spPr>
      </p:pic>
      <p:pic>
        <p:nvPicPr>
          <p:cNvPr id="8" name="Picture 7">
            <a:extLst>
              <a:ext uri="{FF2B5EF4-FFF2-40B4-BE49-F238E27FC236}">
                <a16:creationId xmlns:a16="http://schemas.microsoft.com/office/drawing/2014/main" id="{7BF442B0-B6CC-7F1F-6BA2-4817F9EF4D8D}"/>
              </a:ext>
            </a:extLst>
          </p:cNvPr>
          <p:cNvPicPr>
            <a:picLocks noChangeAspect="1"/>
          </p:cNvPicPr>
          <p:nvPr/>
        </p:nvPicPr>
        <p:blipFill>
          <a:blip r:embed="rId4"/>
          <a:stretch>
            <a:fillRect/>
          </a:stretch>
        </p:blipFill>
        <p:spPr>
          <a:xfrm>
            <a:off x="1168556" y="5564040"/>
            <a:ext cx="10572704" cy="1164222"/>
          </a:xfrm>
          <a:prstGeom prst="rect">
            <a:avLst/>
          </a:prstGeom>
        </p:spPr>
      </p:pic>
    </p:spTree>
    <p:extLst>
      <p:ext uri="{BB962C8B-B14F-4D97-AF65-F5344CB8AC3E}">
        <p14:creationId xmlns:p14="http://schemas.microsoft.com/office/powerpoint/2010/main" val="295417460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A8B0BA-04A7-A5BB-B96A-8E9EC8D543E6}"/>
              </a:ext>
            </a:extLst>
          </p:cNvPr>
          <p:cNvSpPr>
            <a:spLocks noGrp="1"/>
          </p:cNvSpPr>
          <p:nvPr>
            <p:ph type="title"/>
          </p:nvPr>
        </p:nvSpPr>
        <p:spPr>
          <a:xfrm>
            <a:off x="4212702" y="4950"/>
            <a:ext cx="5059636" cy="781113"/>
          </a:xfrm>
        </p:spPr>
        <p:txBody>
          <a:bodyPr>
            <a:normAutofit fontScale="90000"/>
          </a:bodyPr>
          <a:lstStyle/>
          <a:p>
            <a:r>
              <a:rPr lang="it-IT" sz="5400" b="1"/>
              <a:t>CONFIDENTIALITY</a:t>
            </a:r>
          </a:p>
        </p:txBody>
      </p:sp>
      <p:sp>
        <p:nvSpPr>
          <p:cNvPr id="3" name="Segnaposto contenuto 2">
            <a:extLst>
              <a:ext uri="{FF2B5EF4-FFF2-40B4-BE49-F238E27FC236}">
                <a16:creationId xmlns:a16="http://schemas.microsoft.com/office/drawing/2014/main" id="{9D92A17A-7026-84E1-AC6D-9B4FCBD35543}"/>
              </a:ext>
            </a:extLst>
          </p:cNvPr>
          <p:cNvSpPr>
            <a:spLocks noGrp="1"/>
          </p:cNvSpPr>
          <p:nvPr>
            <p:ph idx="1"/>
          </p:nvPr>
        </p:nvSpPr>
        <p:spPr>
          <a:xfrm>
            <a:off x="838200" y="2239503"/>
            <a:ext cx="10515600" cy="4351338"/>
          </a:xfrm>
        </p:spPr>
        <p:txBody>
          <a:bodyPr>
            <a:normAutofit/>
          </a:bodyPr>
          <a:lstStyle/>
          <a:p>
            <a:pPr marL="0" indent="0" algn="just">
              <a:buNone/>
            </a:pPr>
            <a:r>
              <a:rPr lang="it-IT" sz="3200"/>
              <a:t>Gli asset da proteggere della nostra applicazione sono i </a:t>
            </a:r>
            <a:r>
              <a:rPr lang="it-IT" sz="3200" b="1"/>
              <a:t>video</a:t>
            </a:r>
            <a:r>
              <a:rPr lang="it-IT" sz="3200"/>
              <a:t> e i </a:t>
            </a:r>
            <a:r>
              <a:rPr lang="it-IT" sz="3200" b="1"/>
              <a:t>dati sensibili </a:t>
            </a:r>
            <a:r>
              <a:rPr lang="it-IT" sz="3200"/>
              <a:t>degli utenti, quindi bisogna garantire che a queste informazioni possano accedere solo le entità autorizzate. Per garantire ciò possiamo usare dei protocolli per </a:t>
            </a:r>
            <a:r>
              <a:rPr lang="it-IT" sz="3200" i="1"/>
              <a:t>proteggere le comunicazioni </a:t>
            </a:r>
            <a:r>
              <a:rPr lang="it-IT" sz="3200"/>
              <a:t>tra le varie entità.</a:t>
            </a:r>
          </a:p>
        </p:txBody>
      </p:sp>
      <p:pic>
        <p:nvPicPr>
          <p:cNvPr id="4" name="Immagine 3">
            <a:extLst>
              <a:ext uri="{FF2B5EF4-FFF2-40B4-BE49-F238E27FC236}">
                <a16:creationId xmlns:a16="http://schemas.microsoft.com/office/drawing/2014/main" id="{05EE8AC7-2530-C072-AC89-717222D5D6E2}"/>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240341034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0" y="1"/>
            <a:ext cx="7142687" cy="1388223"/>
          </a:xfrm>
        </p:spPr>
        <p:txBody>
          <a:bodyPr>
            <a:noAutofit/>
          </a:bodyPr>
          <a:lstStyle/>
          <a:p>
            <a:r>
              <a:rPr lang="it-IT" sz="5400" b="1"/>
              <a:t>INTERAZIONE DI VAULT CON NODE.JS</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sz="half" idx="2"/>
          </p:nvPr>
        </p:nvSpPr>
        <p:spPr>
          <a:xfrm>
            <a:off x="245706" y="1726163"/>
            <a:ext cx="11700588" cy="2169692"/>
          </a:xfrm>
        </p:spPr>
        <p:txBody>
          <a:bodyPr>
            <a:normAutofit/>
          </a:bodyPr>
          <a:lstStyle/>
          <a:p>
            <a:pPr marL="0" indent="0" algn="just">
              <a:lnSpc>
                <a:spcPct val="95000"/>
              </a:lnSpc>
              <a:buNone/>
            </a:pPr>
            <a:r>
              <a:rPr lang="it-IT" dirty="0"/>
              <a:t>Per integrare </a:t>
            </a:r>
            <a:r>
              <a:rPr lang="it-IT" dirty="0" err="1"/>
              <a:t>Vault</a:t>
            </a:r>
            <a:r>
              <a:rPr lang="it-IT" dirty="0"/>
              <a:t> in Node.js è stata utilizzata la libreria ufficiale </a:t>
            </a:r>
            <a:r>
              <a:rPr lang="it-IT" b="1" dirty="0" err="1"/>
              <a:t>node-vault</a:t>
            </a:r>
            <a:r>
              <a:rPr lang="it-IT" b="1" dirty="0"/>
              <a:t> </a:t>
            </a:r>
            <a:r>
              <a:rPr lang="it-IT" dirty="0"/>
              <a:t>disponibile su </a:t>
            </a:r>
            <a:r>
              <a:rPr lang="it-IT" dirty="0" err="1"/>
              <a:t>npm</a:t>
            </a:r>
            <a:r>
              <a:rPr lang="it-IT" dirty="0"/>
              <a:t>. La libreria supporta l’interfaccia REST di </a:t>
            </a:r>
            <a:r>
              <a:rPr lang="it-IT" dirty="0" err="1"/>
              <a:t>Vault</a:t>
            </a:r>
            <a:r>
              <a:rPr lang="it-IT" dirty="0"/>
              <a:t> e fornisce le API per gestire i segreti memorizzati in </a:t>
            </a:r>
            <a:r>
              <a:rPr lang="it-IT" dirty="0" err="1"/>
              <a:t>Vault</a:t>
            </a:r>
            <a:r>
              <a:rPr lang="it-IT" dirty="0"/>
              <a:t>. Di seguito, è riportato un esempio di come si richiedono le credenziali temporanee per accedere al database remoto </a:t>
            </a:r>
            <a:r>
              <a:rPr lang="it-IT" dirty="0" err="1"/>
              <a:t>MongoDB</a:t>
            </a:r>
            <a:r>
              <a:rPr lang="it-IT" dirty="0"/>
              <a:t>.</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6" name="Picture 5">
            <a:extLst>
              <a:ext uri="{FF2B5EF4-FFF2-40B4-BE49-F238E27FC236}">
                <a16:creationId xmlns:a16="http://schemas.microsoft.com/office/drawing/2014/main" id="{5301DE7C-9B8E-2481-59A8-975EF0C47A03}"/>
              </a:ext>
            </a:extLst>
          </p:cNvPr>
          <p:cNvPicPr>
            <a:picLocks noChangeAspect="1"/>
          </p:cNvPicPr>
          <p:nvPr/>
        </p:nvPicPr>
        <p:blipFill>
          <a:blip r:embed="rId3"/>
          <a:stretch>
            <a:fillRect/>
          </a:stretch>
        </p:blipFill>
        <p:spPr>
          <a:xfrm>
            <a:off x="2106350" y="3895855"/>
            <a:ext cx="7128021" cy="2669371"/>
          </a:xfrm>
          <a:prstGeom prst="rect">
            <a:avLst/>
          </a:prstGeom>
        </p:spPr>
      </p:pic>
    </p:spTree>
    <p:extLst>
      <p:ext uri="{BB962C8B-B14F-4D97-AF65-F5344CB8AC3E}">
        <p14:creationId xmlns:p14="http://schemas.microsoft.com/office/powerpoint/2010/main" val="12275536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0" y="1"/>
            <a:ext cx="7142687" cy="665017"/>
          </a:xfrm>
        </p:spPr>
        <p:txBody>
          <a:bodyPr>
            <a:noAutofit/>
          </a:bodyPr>
          <a:lstStyle/>
          <a:p>
            <a:r>
              <a:rPr lang="it-IT" sz="5400" b="1"/>
              <a:t>NGINX</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sz="half" idx="2"/>
          </p:nvPr>
        </p:nvSpPr>
        <p:spPr>
          <a:xfrm>
            <a:off x="270588" y="1654232"/>
            <a:ext cx="11551298" cy="4713317"/>
          </a:xfrm>
        </p:spPr>
        <p:txBody>
          <a:bodyPr>
            <a:normAutofit/>
          </a:bodyPr>
          <a:lstStyle/>
          <a:p>
            <a:pPr marL="0" indent="0" algn="just">
              <a:lnSpc>
                <a:spcPct val="95000"/>
              </a:lnSpc>
              <a:buNone/>
            </a:pPr>
            <a:r>
              <a:rPr lang="it-IT" sz="3200" err="1"/>
              <a:t>NginX è un web server leggero e ad alte prestazioni, che può essere usato anche come reverse proxy, load balancer, cache HTTP e proxy di posta elettronica (IMAP/POP3). Utilizza un approccio asincrono, basato sugli eventi, in cui le richieste vengono gestite da un singolo thread.</a:t>
            </a:r>
          </a:p>
          <a:p>
            <a:pPr marL="0" indent="0" algn="just">
              <a:lnSpc>
                <a:spcPct val="95000"/>
              </a:lnSpc>
              <a:buNone/>
            </a:pPr>
            <a:endParaRPr lang="it-IT" sz="3200"/>
          </a:p>
          <a:p>
            <a:pPr marL="0" indent="0" algn="just">
              <a:lnSpc>
                <a:spcPct val="95000"/>
              </a:lnSpc>
              <a:buNone/>
            </a:pPr>
            <a:r>
              <a:rPr lang="it-IT" sz="3200"/>
              <a:t>È stato utilizzato come reverse proxy e load balancer per la nostra applicazione.</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323912627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0" y="1"/>
            <a:ext cx="7142687" cy="1280159"/>
          </a:xfrm>
        </p:spPr>
        <p:txBody>
          <a:bodyPr>
            <a:noAutofit/>
          </a:bodyPr>
          <a:lstStyle/>
          <a:p>
            <a:r>
              <a:rPr lang="it-IT" sz="5400" b="1"/>
              <a:t>INTERAZIONE DI NGINX CON KUBERNETES</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sz="half" idx="2"/>
          </p:nvPr>
        </p:nvSpPr>
        <p:spPr>
          <a:xfrm>
            <a:off x="180976" y="1566348"/>
            <a:ext cx="6096000" cy="4807404"/>
          </a:xfrm>
        </p:spPr>
        <p:txBody>
          <a:bodyPr>
            <a:normAutofit/>
          </a:bodyPr>
          <a:lstStyle/>
          <a:p>
            <a:pPr marL="0" indent="0" algn="just">
              <a:lnSpc>
                <a:spcPct val="95000"/>
              </a:lnSpc>
              <a:buNone/>
            </a:pPr>
            <a:r>
              <a:rPr lang="it-IT" sz="3200" dirty="0"/>
              <a:t>Per integrare </a:t>
            </a:r>
            <a:r>
              <a:rPr lang="it-IT" sz="3200" dirty="0" err="1"/>
              <a:t>NginX</a:t>
            </a:r>
            <a:r>
              <a:rPr lang="it-IT" sz="3200" dirty="0"/>
              <a:t> in </a:t>
            </a:r>
            <a:r>
              <a:rPr lang="it-IT" sz="3200" dirty="0" err="1"/>
              <a:t>Kubernetes</a:t>
            </a:r>
            <a:r>
              <a:rPr lang="it-IT" sz="3200" dirty="0"/>
              <a:t> abbiamo utilizzato il Controller </a:t>
            </a:r>
            <a:r>
              <a:rPr lang="it-IT" sz="3200" dirty="0" err="1"/>
              <a:t>Ingress</a:t>
            </a:r>
            <a:r>
              <a:rPr lang="it-IT" sz="3200" dirty="0"/>
              <a:t> ufficiale di </a:t>
            </a:r>
            <a:r>
              <a:rPr lang="it-IT" sz="3200" dirty="0" err="1"/>
              <a:t>Kubernetes</a:t>
            </a:r>
            <a:r>
              <a:rPr lang="it-IT" sz="3200" dirty="0"/>
              <a:t>, il quale consente di definire delle regole per l’esposizione del traffico HTTP e HTTPS verso le applicazioni in esecuzione all’interno del cluster </a:t>
            </a:r>
            <a:r>
              <a:rPr lang="it-IT" sz="3200" dirty="0" err="1"/>
              <a:t>Kubernetes</a:t>
            </a:r>
            <a:r>
              <a:rPr lang="it-IT" sz="3200" dirty="0"/>
              <a:t>. Inoltre per il load </a:t>
            </a:r>
            <a:r>
              <a:rPr lang="it-IT" sz="3200" dirty="0" err="1"/>
              <a:t>balancer</a:t>
            </a:r>
            <a:r>
              <a:rPr lang="it-IT" sz="3200" dirty="0"/>
              <a:t> è stato impostato l’IP pubblico della nostra applicazione.</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1026" name="Picture 2" descr="Nginx Logo PNG Vector (SVG) Free Download">
            <a:extLst>
              <a:ext uri="{FF2B5EF4-FFF2-40B4-BE49-F238E27FC236}">
                <a16:creationId xmlns:a16="http://schemas.microsoft.com/office/drawing/2014/main" id="{2A6036E0-C56B-4A35-4972-75E7295371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847108" y="292267"/>
            <a:ext cx="1016558" cy="7929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40D61FD-DC8B-19EE-8FB0-3B14D7646D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6283" y="1404929"/>
            <a:ext cx="4539104" cy="5130242"/>
          </a:xfrm>
          <a:prstGeom prst="rect">
            <a:avLst/>
          </a:prstGeom>
        </p:spPr>
      </p:pic>
    </p:spTree>
    <p:extLst>
      <p:ext uri="{BB962C8B-B14F-4D97-AF65-F5344CB8AC3E}">
        <p14:creationId xmlns:p14="http://schemas.microsoft.com/office/powerpoint/2010/main" val="149449731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0" y="1"/>
            <a:ext cx="7142687" cy="1280159"/>
          </a:xfrm>
        </p:spPr>
        <p:txBody>
          <a:bodyPr>
            <a:noAutofit/>
          </a:bodyPr>
          <a:lstStyle/>
          <a:p>
            <a:r>
              <a:rPr lang="it-IT" sz="5400" b="1"/>
              <a:t>INTERAZIONE DI NGINX CON KUBERNETES</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sz="half" idx="2"/>
          </p:nvPr>
        </p:nvSpPr>
        <p:spPr>
          <a:xfrm>
            <a:off x="69327" y="1657640"/>
            <a:ext cx="4657724" cy="4731281"/>
          </a:xfrm>
        </p:spPr>
        <p:txBody>
          <a:bodyPr>
            <a:normAutofit lnSpcReduction="10000"/>
          </a:bodyPr>
          <a:lstStyle/>
          <a:p>
            <a:pPr marL="0" indent="0">
              <a:lnSpc>
                <a:spcPct val="95000"/>
              </a:lnSpc>
              <a:buNone/>
            </a:pPr>
            <a:r>
              <a:rPr lang="it-IT" dirty="0"/>
              <a:t>Per utilizzare </a:t>
            </a:r>
            <a:r>
              <a:rPr lang="it-IT" dirty="0" err="1"/>
              <a:t>NginX</a:t>
            </a:r>
            <a:r>
              <a:rPr lang="it-IT" dirty="0"/>
              <a:t> come reverse proxy con </a:t>
            </a:r>
            <a:r>
              <a:rPr lang="it-IT" dirty="0" err="1"/>
              <a:t>Kubernetes</a:t>
            </a:r>
            <a:r>
              <a:rPr lang="it-IT" dirty="0"/>
              <a:t>, è necessario creare un file di configurazione </a:t>
            </a:r>
            <a:r>
              <a:rPr lang="it-IT" i="1" dirty="0"/>
              <a:t>YAML </a:t>
            </a:r>
            <a:r>
              <a:rPr lang="it-IT" dirty="0"/>
              <a:t>per la risorsa </a:t>
            </a:r>
            <a:r>
              <a:rPr lang="it-IT" dirty="0" err="1"/>
              <a:t>Ingress</a:t>
            </a:r>
            <a:r>
              <a:rPr lang="it-IT" dirty="0"/>
              <a:t>. Il file di configurazione deve contenere le informazioni sulle regole per l’indirizzamento del traffico, come l’URL di destinazione, le porte esposte, il tipo di servizio e le opzioni di bilanciamento del carico.</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6" name="Picture 5">
            <a:extLst>
              <a:ext uri="{FF2B5EF4-FFF2-40B4-BE49-F238E27FC236}">
                <a16:creationId xmlns:a16="http://schemas.microsoft.com/office/drawing/2014/main" id="{3D02F579-D348-53C6-2C4D-597C7810373B}"/>
              </a:ext>
            </a:extLst>
          </p:cNvPr>
          <p:cNvPicPr>
            <a:picLocks noChangeAspect="1"/>
          </p:cNvPicPr>
          <p:nvPr/>
        </p:nvPicPr>
        <p:blipFill>
          <a:blip r:embed="rId3">
            <a:extLst>
              <a:ext uri="{28A0092B-C50C-407E-A947-70E740481C1C}">
                <a14:useLocalDpi xmlns:a14="http://schemas.microsoft.com/office/drawing/2010/main" val="0"/>
              </a:ext>
            </a:extLst>
          </a:blip>
          <a:srcRect l="1700" r="1700"/>
          <a:stretch>
            <a:fillRect/>
          </a:stretch>
        </p:blipFill>
        <p:spPr>
          <a:xfrm>
            <a:off x="4959089" y="1280160"/>
            <a:ext cx="3495674" cy="5492155"/>
          </a:xfrm>
          <a:prstGeom prst="rect">
            <a:avLst/>
          </a:prstGeom>
        </p:spPr>
      </p:pic>
      <p:pic>
        <p:nvPicPr>
          <p:cNvPr id="10" name="Immagine 9">
            <a:extLst>
              <a:ext uri="{FF2B5EF4-FFF2-40B4-BE49-F238E27FC236}">
                <a16:creationId xmlns:a16="http://schemas.microsoft.com/office/drawing/2014/main" id="{08AD74D0-B87B-7CB8-76FF-9B86D7C95B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6801" y="2332374"/>
            <a:ext cx="3291228" cy="3381812"/>
          </a:xfrm>
          <a:prstGeom prst="rect">
            <a:avLst/>
          </a:prstGeom>
        </p:spPr>
      </p:pic>
    </p:spTree>
    <p:extLst>
      <p:ext uri="{BB962C8B-B14F-4D97-AF65-F5344CB8AC3E}">
        <p14:creationId xmlns:p14="http://schemas.microsoft.com/office/powerpoint/2010/main" val="419717180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0" y="2"/>
            <a:ext cx="7142687" cy="684962"/>
          </a:xfrm>
        </p:spPr>
        <p:txBody>
          <a:bodyPr>
            <a:noAutofit/>
          </a:bodyPr>
          <a:lstStyle/>
          <a:p>
            <a:r>
              <a:rPr lang="it-IT" sz="5400" b="1"/>
              <a:t>LET’S ENCRYPT </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sz="half" idx="2"/>
          </p:nvPr>
        </p:nvSpPr>
        <p:spPr>
          <a:xfrm>
            <a:off x="266007" y="1388225"/>
            <a:ext cx="11604567" cy="4713317"/>
          </a:xfrm>
        </p:spPr>
        <p:txBody>
          <a:bodyPr>
            <a:normAutofit/>
          </a:bodyPr>
          <a:lstStyle/>
          <a:p>
            <a:pPr marL="0" indent="0" algn="just">
              <a:lnSpc>
                <a:spcPct val="95000"/>
              </a:lnSpc>
              <a:buNone/>
            </a:pPr>
            <a:r>
              <a:rPr lang="it-IT" sz="2800" dirty="0" err="1"/>
              <a:t>Let’s</a:t>
            </a:r>
            <a:r>
              <a:rPr lang="it-IT" sz="2800" dirty="0"/>
              <a:t> </a:t>
            </a:r>
            <a:r>
              <a:rPr lang="it-IT" sz="2800" dirty="0" err="1"/>
              <a:t>Encrypt</a:t>
            </a:r>
            <a:r>
              <a:rPr lang="it-IT" sz="2800" dirty="0"/>
              <a:t> è una </a:t>
            </a:r>
            <a:r>
              <a:rPr lang="it-IT" sz="2800" dirty="0" err="1"/>
              <a:t>Certification</a:t>
            </a:r>
            <a:r>
              <a:rPr lang="it-IT" sz="2800" dirty="0"/>
              <a:t> Authority (CA) open source, gratuita ed automatizzata che fornisce certificati digitali necessari per configurare un server HTTPS. </a:t>
            </a:r>
          </a:p>
          <a:p>
            <a:pPr marL="0" indent="0" algn="just">
              <a:lnSpc>
                <a:spcPct val="95000"/>
              </a:lnSpc>
              <a:buNone/>
            </a:pPr>
            <a:r>
              <a:rPr lang="it-IT" dirty="0"/>
              <a:t>Utilizza il protocollo </a:t>
            </a:r>
            <a:r>
              <a:rPr lang="it-IT" b="1" dirty="0"/>
              <a:t>ACME</a:t>
            </a:r>
            <a:r>
              <a:rPr lang="it-IT" dirty="0"/>
              <a:t> (</a:t>
            </a:r>
            <a:r>
              <a:rPr lang="it-IT" dirty="0" err="1"/>
              <a:t>Automatic</a:t>
            </a:r>
            <a:r>
              <a:rPr lang="it-IT" dirty="0"/>
              <a:t> Certificate Management Environment) per gestire l’emissione, il rinnovo e la revoca dei certificati SSL/TLS. Questo protocollo rende più semplice il processo di ottenimento e rinnovo dei certificati. </a:t>
            </a:r>
            <a:endParaRPr lang="it-IT" sz="2800" dirty="0"/>
          </a:p>
          <a:p>
            <a:pPr marL="0" indent="0" algn="just">
              <a:lnSpc>
                <a:spcPct val="95000"/>
              </a:lnSpc>
              <a:buNone/>
            </a:pPr>
            <a:r>
              <a:rPr lang="it-IT" dirty="0"/>
              <a:t>Il </a:t>
            </a:r>
            <a:r>
              <a:rPr lang="it-IT" b="1" dirty="0" err="1"/>
              <a:t>cert</a:t>
            </a:r>
            <a:r>
              <a:rPr lang="it-IT" b="1" dirty="0"/>
              <a:t>-manager</a:t>
            </a:r>
            <a:r>
              <a:rPr lang="it-IT" dirty="0"/>
              <a:t> è un componente ufficiale di </a:t>
            </a:r>
            <a:r>
              <a:rPr lang="it-IT" dirty="0" err="1"/>
              <a:t>Kubernetes</a:t>
            </a:r>
            <a:r>
              <a:rPr lang="it-IT" dirty="0"/>
              <a:t> che automatizza la gestione dei certificati SSL/TLS all’interno di un cluster </a:t>
            </a:r>
            <a:r>
              <a:rPr lang="it-IT" dirty="0" err="1"/>
              <a:t>Kubernetes</a:t>
            </a:r>
            <a:r>
              <a:rPr lang="it-IT" dirty="0"/>
              <a:t>, inclusi i certificati </a:t>
            </a:r>
            <a:r>
              <a:rPr lang="it-IT" dirty="0" err="1"/>
              <a:t>Let’s</a:t>
            </a:r>
            <a:r>
              <a:rPr lang="it-IT" dirty="0"/>
              <a:t> </a:t>
            </a:r>
            <a:r>
              <a:rPr lang="it-IT" dirty="0" err="1"/>
              <a:t>Encrypt</a:t>
            </a:r>
            <a:r>
              <a:rPr lang="it-IT" dirty="0"/>
              <a:t>. Supporta il protocollo ACME.</a:t>
            </a:r>
          </a:p>
          <a:p>
            <a:pPr marL="0" indent="0" algn="just">
              <a:buNone/>
            </a:pPr>
            <a:endParaRPr lang="it-IT" dirty="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104093034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0" y="2"/>
            <a:ext cx="7142687" cy="684962"/>
          </a:xfrm>
        </p:spPr>
        <p:txBody>
          <a:bodyPr>
            <a:noAutofit/>
          </a:bodyPr>
          <a:lstStyle/>
          <a:p>
            <a:r>
              <a:rPr lang="it-IT" sz="5400" b="1"/>
              <a:t>LET’S ENCRYPT </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2050" name="Picture 2" descr="How It Works - Let's Encrypt">
            <a:extLst>
              <a:ext uri="{FF2B5EF4-FFF2-40B4-BE49-F238E27FC236}">
                <a16:creationId xmlns:a16="http://schemas.microsoft.com/office/drawing/2014/main" id="{B6065B5D-FA28-2C84-E994-30EA6ED3D22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0622" y="1735073"/>
            <a:ext cx="5873296" cy="32392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3968084-08E8-1DA5-A88F-2E80154B9635}"/>
              </a:ext>
            </a:extLst>
          </p:cNvPr>
          <p:cNvPicPr>
            <a:picLocks noChangeAspect="1"/>
          </p:cNvPicPr>
          <p:nvPr/>
        </p:nvPicPr>
        <p:blipFill>
          <a:blip r:embed="rId4"/>
          <a:stretch>
            <a:fillRect/>
          </a:stretch>
        </p:blipFill>
        <p:spPr>
          <a:xfrm>
            <a:off x="6977971" y="684964"/>
            <a:ext cx="4446390" cy="5401056"/>
          </a:xfrm>
          <a:prstGeom prst="rect">
            <a:avLst/>
          </a:prstGeom>
        </p:spPr>
      </p:pic>
      <p:sp>
        <p:nvSpPr>
          <p:cNvPr id="8" name="TextBox 7">
            <a:extLst>
              <a:ext uri="{FF2B5EF4-FFF2-40B4-BE49-F238E27FC236}">
                <a16:creationId xmlns:a16="http://schemas.microsoft.com/office/drawing/2014/main" id="{B08CB19D-5597-3351-2B85-90B825C5B483}"/>
              </a:ext>
            </a:extLst>
          </p:cNvPr>
          <p:cNvSpPr txBox="1"/>
          <p:nvPr/>
        </p:nvSpPr>
        <p:spPr>
          <a:xfrm>
            <a:off x="1266361" y="5254895"/>
            <a:ext cx="3595408" cy="369332"/>
          </a:xfrm>
          <a:prstGeom prst="rect">
            <a:avLst/>
          </a:prstGeom>
          <a:noFill/>
        </p:spPr>
        <p:txBody>
          <a:bodyPr wrap="non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err="1"/>
              <a:t>Processo di riconoscimento HTTP-01</a:t>
            </a:r>
            <a:endParaRPr lang="en-150"/>
          </a:p>
        </p:txBody>
      </p:sp>
      <p:sp>
        <p:nvSpPr>
          <p:cNvPr id="9" name="TextBox 8">
            <a:extLst>
              <a:ext uri="{FF2B5EF4-FFF2-40B4-BE49-F238E27FC236}">
                <a16:creationId xmlns:a16="http://schemas.microsoft.com/office/drawing/2014/main" id="{743B07AC-5856-FD00-3BC6-31A102F436D7}"/>
              </a:ext>
            </a:extLst>
          </p:cNvPr>
          <p:cNvSpPr txBox="1"/>
          <p:nvPr/>
        </p:nvSpPr>
        <p:spPr>
          <a:xfrm>
            <a:off x="6790944" y="6173036"/>
            <a:ext cx="5100114" cy="369332"/>
          </a:xfrm>
          <a:prstGeom prst="rect">
            <a:avLst/>
          </a:prstGeom>
          <a:noFill/>
        </p:spPr>
        <p:txBody>
          <a:bodyPr wrap="non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err="1"/>
              <a:t>Certificato erogato da Let’s Encrypt per Uninastream</a:t>
            </a:r>
            <a:endParaRPr lang="en-150"/>
          </a:p>
        </p:txBody>
      </p:sp>
    </p:spTree>
    <p:extLst>
      <p:ext uri="{BB962C8B-B14F-4D97-AF65-F5344CB8AC3E}">
        <p14:creationId xmlns:p14="http://schemas.microsoft.com/office/powerpoint/2010/main" val="261850384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98425" y="1"/>
            <a:ext cx="7807504" cy="1388223"/>
          </a:xfrm>
        </p:spPr>
        <p:txBody>
          <a:bodyPr>
            <a:noAutofit/>
          </a:bodyPr>
          <a:lstStyle/>
          <a:p>
            <a:r>
              <a:rPr lang="it-IT" sz="5400" b="1"/>
              <a:t>GOOGLE CLOUD PLATFORM</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sz="half" idx="2"/>
          </p:nvPr>
        </p:nvSpPr>
        <p:spPr>
          <a:xfrm>
            <a:off x="232756" y="1596043"/>
            <a:ext cx="11787448" cy="4887883"/>
          </a:xfrm>
        </p:spPr>
        <p:txBody>
          <a:bodyPr>
            <a:normAutofit fontScale="92500" lnSpcReduction="20000"/>
          </a:bodyPr>
          <a:lstStyle/>
          <a:p>
            <a:pPr marL="0" indent="0" algn="just">
              <a:lnSpc>
                <a:spcPct val="95000"/>
              </a:lnSpc>
              <a:buNone/>
            </a:pPr>
            <a:r>
              <a:rPr lang="it-IT"/>
              <a:t>Google Cloud Platform (GCP) è una piattaforma di cloud computing fornita da Google che offre una vasta gamma di servizi per archiviazione, elaborazione e gestione dei dati e delle applicazioni.</a:t>
            </a:r>
          </a:p>
          <a:p>
            <a:pPr marL="0" indent="0" algn="just">
              <a:lnSpc>
                <a:spcPct val="95000"/>
              </a:lnSpc>
              <a:buNone/>
            </a:pPr>
            <a:r>
              <a:rPr lang="it-IT"/>
              <a:t>GCP consente di eseguire applicazioni in un ambiente di cloud pubblico altamente scalabile e disponibile. I principali servizi utilizzati sono:</a:t>
            </a:r>
          </a:p>
          <a:p>
            <a:pPr algn="just">
              <a:lnSpc>
                <a:spcPct val="95000"/>
              </a:lnSpc>
            </a:pPr>
            <a:r>
              <a:rPr lang="it-IT" b="1"/>
              <a:t>GCR (Google Container Registry)</a:t>
            </a:r>
            <a:r>
              <a:rPr lang="it-IT"/>
              <a:t>: Repository ufficiale di Google dove sono state caricate le immagini Docker private.</a:t>
            </a:r>
          </a:p>
          <a:p>
            <a:pPr algn="just">
              <a:lnSpc>
                <a:spcPct val="95000"/>
              </a:lnSpc>
            </a:pPr>
            <a:r>
              <a:rPr lang="it-IT" b="1"/>
              <a:t>GKE</a:t>
            </a:r>
            <a:r>
              <a:rPr lang="it-IT"/>
              <a:t>: GCP offre un servizio di Kubernetes completamente gestito chiamato Google Kubernetes Engine (GKE), che semplifica la creazione e la gestione di cluster Kubernetes su GCP.</a:t>
            </a:r>
          </a:p>
          <a:p>
            <a:pPr algn="just">
              <a:lnSpc>
                <a:spcPct val="95000"/>
              </a:lnSpc>
            </a:pPr>
            <a:r>
              <a:rPr lang="it-IT" b="1"/>
              <a:t>Backup for GKE</a:t>
            </a:r>
            <a:r>
              <a:rPr lang="it-IT"/>
              <a:t>: Questo servizio supporta sia la creazione di backup automatizzati che la creazione di backup su richiesta, fornendo un'esperienza di backup flessibile per gli utenti di Kubernetes su GCP. Utile per Contigency Planning.</a:t>
            </a:r>
          </a:p>
          <a:p>
            <a:pPr algn="just">
              <a:lnSpc>
                <a:spcPct val="95000"/>
              </a:lnSpc>
            </a:pPr>
            <a:endParaRPr lang="it-IT"/>
          </a:p>
          <a:p>
            <a:pPr algn="just">
              <a:lnSpc>
                <a:spcPct val="95000"/>
              </a:lnSpc>
            </a:pPr>
            <a:endParaRPr lang="it-IT"/>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429143794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0" y="1"/>
            <a:ext cx="7142687" cy="1388223"/>
          </a:xfrm>
        </p:spPr>
        <p:txBody>
          <a:bodyPr>
            <a:noAutofit/>
          </a:bodyPr>
          <a:lstStyle/>
          <a:p>
            <a:r>
              <a:rPr lang="it-IT" sz="5400" b="1"/>
              <a:t>GOOGLE KUBERNETES ENGINE</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
        <p:nvSpPr>
          <p:cNvPr id="13" name="TextBox 12">
            <a:extLst>
              <a:ext uri="{FF2B5EF4-FFF2-40B4-BE49-F238E27FC236}">
                <a16:creationId xmlns:a16="http://schemas.microsoft.com/office/drawing/2014/main" id="{CD750CE2-7B07-56DA-1AE6-316FF0E5A3C1}"/>
              </a:ext>
            </a:extLst>
          </p:cNvPr>
          <p:cNvSpPr txBox="1"/>
          <p:nvPr/>
        </p:nvSpPr>
        <p:spPr>
          <a:xfrm>
            <a:off x="394750" y="1531338"/>
            <a:ext cx="11510738" cy="2677656"/>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400"/>
              <a:t>Google Kubernetes Engine (GKE) è un servizio di Google Cloud Platform (GCP) che offre un'implementazione completa di Kubernetes.</a:t>
            </a:r>
          </a:p>
          <a:p>
            <a:r>
              <a:rPr lang="it-IT" sz="2400"/>
              <a:t>GKE semplifica la creazione, la gestione e la scalabilità dei cluster Kubernetes, fornendo una piattaforma affidabile e sicura per eseguire le applicazioni containerizzate. GKE supporta le ultime versioni di Kubernetes e offre una vasta gamma di funzionalità, tra cui l'automazione delle operazioni di gestione del cluster, il bilanciamento del carico automatico, la scalabilità orizzontale, l'aggiornamento automatico dei nodi e la sicurezza avanzata.</a:t>
            </a:r>
          </a:p>
        </p:txBody>
      </p:sp>
      <p:pic>
        <p:nvPicPr>
          <p:cNvPr id="3074" name="Picture 2" descr="Dealing with a Google Kubernetes Engine Cluster Outage - DEV Community">
            <a:extLst>
              <a:ext uri="{FF2B5EF4-FFF2-40B4-BE49-F238E27FC236}">
                <a16:creationId xmlns:a16="http://schemas.microsoft.com/office/drawing/2014/main" id="{58C505F5-0427-1A1B-C8B0-C16C8BE9AC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334256" y="4464026"/>
            <a:ext cx="3730752" cy="2098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89180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0" y="1"/>
            <a:ext cx="7142687" cy="1388223"/>
          </a:xfrm>
        </p:spPr>
        <p:txBody>
          <a:bodyPr>
            <a:noAutofit/>
          </a:bodyPr>
          <a:lstStyle/>
          <a:p>
            <a:r>
              <a:rPr lang="it-IT" sz="5400" b="1"/>
              <a:t>GOOGLE KUBERNETES ENGINE</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
        <p:nvSpPr>
          <p:cNvPr id="13" name="TextBox 12">
            <a:extLst>
              <a:ext uri="{FF2B5EF4-FFF2-40B4-BE49-F238E27FC236}">
                <a16:creationId xmlns:a16="http://schemas.microsoft.com/office/drawing/2014/main" id="{CD750CE2-7B07-56DA-1AE6-316FF0E5A3C1}"/>
              </a:ext>
            </a:extLst>
          </p:cNvPr>
          <p:cNvSpPr txBox="1"/>
          <p:nvPr/>
        </p:nvSpPr>
        <p:spPr>
          <a:xfrm>
            <a:off x="394750" y="1531338"/>
            <a:ext cx="11510738" cy="2677656"/>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400" dirty="0" err="1"/>
              <a:t>Autopilot</a:t>
            </a:r>
            <a:r>
              <a:rPr lang="it-IT" sz="2400" dirty="0"/>
              <a:t> è una modalità guidata di GKE che riduce significativamente l'onere operativo di esecuzione di un cluster </a:t>
            </a:r>
            <a:r>
              <a:rPr lang="it-IT" sz="2400" dirty="0" err="1"/>
              <a:t>Kubernetes</a:t>
            </a:r>
            <a:r>
              <a:rPr lang="it-IT" sz="2400" dirty="0"/>
              <a:t>. Con </a:t>
            </a:r>
            <a:r>
              <a:rPr lang="it-IT" sz="2400" dirty="0" err="1"/>
              <a:t>Autopilot</a:t>
            </a:r>
            <a:r>
              <a:rPr lang="it-IT" sz="2400" dirty="0"/>
              <a:t>, GKE gestisce l'infrastruttura sottostante e il controllo di </a:t>
            </a:r>
            <a:r>
              <a:rPr lang="it-IT" sz="2400" dirty="0" err="1"/>
              <a:t>Kubernetes</a:t>
            </a:r>
            <a:r>
              <a:rPr lang="it-IT" sz="2400" dirty="0"/>
              <a:t>, mentre ci si concentra sulla distribuzione e gestione delle proprie applicazioni.</a:t>
            </a:r>
          </a:p>
          <a:p>
            <a:r>
              <a:rPr lang="it-IT" sz="2400" dirty="0" err="1"/>
              <a:t>Autopilot</a:t>
            </a:r>
            <a:r>
              <a:rPr lang="it-IT" sz="2400" dirty="0"/>
              <a:t> fornisce un controllo di </a:t>
            </a:r>
            <a:r>
              <a:rPr lang="it-IT" sz="2400" dirty="0" err="1"/>
              <a:t>Kubernetes</a:t>
            </a:r>
            <a:r>
              <a:rPr lang="it-IT" sz="2400" dirty="0"/>
              <a:t> automatizzato, ottimizzato per la portabilità e l'affidabilità del carico di lavoro. Organizza e gestisce automaticamente le risorse di infrastruttura, come nodi, networking e storage e offre scalabilità automatica.</a:t>
            </a:r>
          </a:p>
        </p:txBody>
      </p:sp>
      <p:pic>
        <p:nvPicPr>
          <p:cNvPr id="3074" name="Picture 2" descr="Dealing with a Google Kubernetes Engine Cluster Outage - DEV Community">
            <a:extLst>
              <a:ext uri="{FF2B5EF4-FFF2-40B4-BE49-F238E27FC236}">
                <a16:creationId xmlns:a16="http://schemas.microsoft.com/office/drawing/2014/main" id="{58C505F5-0427-1A1B-C8B0-C16C8BE9AC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334256" y="4578326"/>
            <a:ext cx="3730752" cy="2098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48784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0" y="1"/>
            <a:ext cx="7142687" cy="1388223"/>
          </a:xfrm>
        </p:spPr>
        <p:txBody>
          <a:bodyPr>
            <a:noAutofit/>
          </a:bodyPr>
          <a:lstStyle/>
          <a:p>
            <a:r>
              <a:rPr lang="it-IT" sz="5400" b="1"/>
              <a:t>BACKUP FOR GKE</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
        <p:nvSpPr>
          <p:cNvPr id="13" name="TextBox 12">
            <a:extLst>
              <a:ext uri="{FF2B5EF4-FFF2-40B4-BE49-F238E27FC236}">
                <a16:creationId xmlns:a16="http://schemas.microsoft.com/office/drawing/2014/main" id="{CD750CE2-7B07-56DA-1AE6-316FF0E5A3C1}"/>
              </a:ext>
            </a:extLst>
          </p:cNvPr>
          <p:cNvSpPr txBox="1"/>
          <p:nvPr/>
        </p:nvSpPr>
        <p:spPr>
          <a:xfrm>
            <a:off x="390144" y="1653258"/>
            <a:ext cx="11617825" cy="2677656"/>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800"/>
              <a:t>Backup for GKE consente di effettuare il backup e il ripristino dei dati delle applicazioni in esecuzione su GKE. Ciò è importante perché i dati dell'applicazione possono essere persi o danneggiati a causa di guasti hardware, errori umani o attacchi di malware. In tali situazioni, un backup può essere utilizzato per ripristinare lo stato e riprendere le attività senza perdita di dati critici.</a:t>
            </a:r>
          </a:p>
        </p:txBody>
      </p:sp>
      <p:pic>
        <p:nvPicPr>
          <p:cNvPr id="1026" name="Picture 2">
            <a:extLst>
              <a:ext uri="{FF2B5EF4-FFF2-40B4-BE49-F238E27FC236}">
                <a16:creationId xmlns:a16="http://schemas.microsoft.com/office/drawing/2014/main" id="{18FA6667-EF9C-1C6B-6A6B-5ADFA87F66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59019" y="0"/>
            <a:ext cx="1524000" cy="1524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102189-B43C-C6D3-86EC-14E682660489}"/>
              </a:ext>
            </a:extLst>
          </p:cNvPr>
          <p:cNvSpPr txBox="1"/>
          <p:nvPr/>
        </p:nvSpPr>
        <p:spPr>
          <a:xfrm>
            <a:off x="177024" y="4898990"/>
            <a:ext cx="5262282" cy="954107"/>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err="1">
                <a:latin typeface="Courier New" panose="02070309020205020404" pitchFamily="49" charset="0"/>
                <a:cs typeface="Courier New" panose="02070309020205020404" pitchFamily="49" charset="0"/>
              </a:rPr>
              <a:t>gcloud container clusters update uninastream \</a:t>
            </a:r>
          </a:p>
          <a:p>
            <a:r>
              <a:rPr lang="en-US" sz="1400" b="1">
                <a:latin typeface="Courier New" panose="02070309020205020404" pitchFamily="49" charset="0"/>
                <a:cs typeface="Courier New" panose="02070309020205020404" pitchFamily="49" charset="0"/>
              </a:rPr>
              <a:t>   --project=uninastream \</a:t>
            </a:r>
          </a:p>
          <a:p>
            <a:r>
              <a:rPr lang="en-US" sz="1400" b="1">
                <a:latin typeface="Courier New" panose="02070309020205020404" pitchFamily="49" charset="0"/>
                <a:cs typeface="Courier New" panose="02070309020205020404" pitchFamily="49" charset="0"/>
              </a:rPr>
              <a:t>   --region=</a:t>
            </a:r>
            <a:r>
              <a:rPr lang="en-US" sz="1400" b="1" i="0">
                <a:effectLst/>
                <a:latin typeface="Courier New" panose="02070309020205020404" pitchFamily="49" charset="0"/>
                <a:cs typeface="Courier New" panose="02070309020205020404" pitchFamily="49" charset="0"/>
              </a:rPr>
              <a:t>europe-central2 </a:t>
            </a:r>
            <a:r>
              <a:rPr lang="en-US" sz="1400" b="1">
                <a:latin typeface="Courier New" panose="02070309020205020404" pitchFamily="49" charset="0"/>
                <a:cs typeface="Courier New" panose="02070309020205020404" pitchFamily="49" charset="0"/>
              </a:rPr>
              <a:t>\</a:t>
            </a:r>
          </a:p>
          <a:p>
            <a:r>
              <a:rPr lang="en-US" sz="1400" b="1">
                <a:latin typeface="Courier New" panose="02070309020205020404" pitchFamily="49" charset="0"/>
                <a:cs typeface="Courier New" panose="02070309020205020404" pitchFamily="49" charset="0"/>
              </a:rPr>
              <a:t>   --update-addons=BackupRestore=ENABLED</a:t>
            </a:r>
            <a:endParaRPr lang="en-150" sz="1400" b="1">
              <a:latin typeface="Courier New" panose="02070309020205020404" pitchFamily="49" charset="0"/>
              <a:cs typeface="Courier New" panose="02070309020205020404" pitchFamily="49" charset="0"/>
            </a:endParaRPr>
          </a:p>
        </p:txBody>
      </p:sp>
      <p:pic>
        <p:nvPicPr>
          <p:cNvPr id="8" name="Picture 7">
            <a:extLst>
              <a:ext uri="{FF2B5EF4-FFF2-40B4-BE49-F238E27FC236}">
                <a16:creationId xmlns:a16="http://schemas.microsoft.com/office/drawing/2014/main" id="{7418123F-23A3-DB0E-A9EB-92218E948826}"/>
              </a:ext>
            </a:extLst>
          </p:cNvPr>
          <p:cNvPicPr>
            <a:picLocks noChangeAspect="1"/>
          </p:cNvPicPr>
          <p:nvPr/>
        </p:nvPicPr>
        <p:blipFill>
          <a:blip r:embed="rId4"/>
          <a:stretch>
            <a:fillRect/>
          </a:stretch>
        </p:blipFill>
        <p:spPr>
          <a:xfrm>
            <a:off x="5226186" y="4104388"/>
            <a:ext cx="6903703" cy="2200708"/>
          </a:xfrm>
          <a:prstGeom prst="rect">
            <a:avLst/>
          </a:prstGeom>
        </p:spPr>
      </p:pic>
    </p:spTree>
    <p:extLst>
      <p:ext uri="{BB962C8B-B14F-4D97-AF65-F5344CB8AC3E}">
        <p14:creationId xmlns:p14="http://schemas.microsoft.com/office/powerpoint/2010/main" val="110419988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A7DDF6-55E4-917C-55B6-508B83950DB1}"/>
              </a:ext>
            </a:extLst>
          </p:cNvPr>
          <p:cNvSpPr>
            <a:spLocks noGrp="1"/>
          </p:cNvSpPr>
          <p:nvPr>
            <p:ph type="title"/>
          </p:nvPr>
        </p:nvSpPr>
        <p:spPr>
          <a:xfrm>
            <a:off x="4212701" y="1"/>
            <a:ext cx="3166667" cy="690101"/>
          </a:xfrm>
        </p:spPr>
        <p:txBody>
          <a:bodyPr>
            <a:normAutofit fontScale="90000"/>
          </a:bodyPr>
          <a:lstStyle/>
          <a:p>
            <a:r>
              <a:rPr lang="it-IT" sz="5400" b="1"/>
              <a:t>INTEGRITY</a:t>
            </a:r>
            <a:endParaRPr lang="it-IT" b="1"/>
          </a:p>
        </p:txBody>
      </p:sp>
      <p:sp>
        <p:nvSpPr>
          <p:cNvPr id="3" name="Segnaposto contenuto 2">
            <a:extLst>
              <a:ext uri="{FF2B5EF4-FFF2-40B4-BE49-F238E27FC236}">
                <a16:creationId xmlns:a16="http://schemas.microsoft.com/office/drawing/2014/main" id="{E92E8D00-B863-9D2D-C3F1-65DF9EE494A5}"/>
              </a:ext>
            </a:extLst>
          </p:cNvPr>
          <p:cNvSpPr>
            <a:spLocks noGrp="1"/>
          </p:cNvSpPr>
          <p:nvPr>
            <p:ph idx="1"/>
          </p:nvPr>
        </p:nvSpPr>
        <p:spPr>
          <a:xfrm>
            <a:off x="838200" y="1816560"/>
            <a:ext cx="10515600" cy="4351338"/>
          </a:xfrm>
        </p:spPr>
        <p:txBody>
          <a:bodyPr>
            <a:normAutofit/>
          </a:bodyPr>
          <a:lstStyle/>
          <a:p>
            <a:pPr marL="0" indent="0" algn="just">
              <a:buNone/>
            </a:pPr>
            <a:r>
              <a:rPr lang="it-IT" sz="3200"/>
              <a:t>Per evitare </a:t>
            </a:r>
            <a:r>
              <a:rPr lang="it-IT" sz="3200" b="1"/>
              <a:t>modifiche</a:t>
            </a:r>
            <a:r>
              <a:rPr lang="it-IT" sz="3200"/>
              <a:t> e </a:t>
            </a:r>
            <a:r>
              <a:rPr lang="it-IT" sz="3200" b="1"/>
              <a:t>operazioni</a:t>
            </a:r>
            <a:r>
              <a:rPr lang="it-IT" sz="3200"/>
              <a:t> </a:t>
            </a:r>
            <a:r>
              <a:rPr lang="it-IT" sz="3200" b="1"/>
              <a:t>improprie</a:t>
            </a:r>
            <a:r>
              <a:rPr lang="it-IT" sz="3200"/>
              <a:t> sui dati da parte di entità non autorizzate, sono state implementate alcune misure di sicurezza quali l’uso della </a:t>
            </a:r>
            <a:r>
              <a:rPr lang="it-IT" sz="3200" i="1"/>
              <a:t>crittografia</a:t>
            </a:r>
            <a:r>
              <a:rPr lang="it-IT" sz="3200"/>
              <a:t> per lo scambio di dati, la verifica dell’identità degli utenti per accedere alle informazioni ad essi riservate (</a:t>
            </a:r>
            <a:r>
              <a:rPr lang="it-IT" sz="3200" i="1"/>
              <a:t>authentication</a:t>
            </a:r>
            <a:r>
              <a:rPr lang="it-IT" sz="3200"/>
              <a:t>), la validazione dei dati in input e infine la registrazione delle operazioni degli utenti (</a:t>
            </a:r>
            <a:r>
              <a:rPr lang="it-IT" sz="3200" i="1"/>
              <a:t>non repudation e accountability</a:t>
            </a:r>
            <a:r>
              <a:rPr lang="it-IT" sz="3200"/>
              <a:t>). </a:t>
            </a:r>
            <a:endParaRPr lang="it-IT"/>
          </a:p>
        </p:txBody>
      </p:sp>
      <p:pic>
        <p:nvPicPr>
          <p:cNvPr id="4" name="Immagine 3">
            <a:extLst>
              <a:ext uri="{FF2B5EF4-FFF2-40B4-BE49-F238E27FC236}">
                <a16:creationId xmlns:a16="http://schemas.microsoft.com/office/drawing/2014/main" id="{2291C985-2077-D75E-A51F-997F9079E90C}"/>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283580826"/>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0" y="1"/>
            <a:ext cx="7142687" cy="1388223"/>
          </a:xfrm>
        </p:spPr>
        <p:txBody>
          <a:bodyPr>
            <a:noAutofit/>
          </a:bodyPr>
          <a:lstStyle/>
          <a:p>
            <a:r>
              <a:rPr lang="it-IT" sz="5400" b="1"/>
              <a:t>ALTRI SERVIZI: CONTAINER SECURITY API</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
        <p:nvSpPr>
          <p:cNvPr id="13" name="TextBox 12">
            <a:extLst>
              <a:ext uri="{FF2B5EF4-FFF2-40B4-BE49-F238E27FC236}">
                <a16:creationId xmlns:a16="http://schemas.microsoft.com/office/drawing/2014/main" id="{CD750CE2-7B07-56DA-1AE6-316FF0E5A3C1}"/>
              </a:ext>
            </a:extLst>
          </p:cNvPr>
          <p:cNvSpPr txBox="1"/>
          <p:nvPr/>
        </p:nvSpPr>
        <p:spPr>
          <a:xfrm>
            <a:off x="7058944" y="2233650"/>
            <a:ext cx="4724739" cy="2862322"/>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a:t>Google Container Security API è un servizio di sicurezza per container che consente di analizzare e monitorare la sicurezza dei container eseguiti su Google Cloud Platform (GCP).</a:t>
            </a:r>
          </a:p>
          <a:p>
            <a:r>
              <a:rPr lang="it-IT"/>
              <a:t>Si riscontrano 0 vulnerabilità e 10 problemi di livello basso che si è deciso di non mitigare, in quanto riguardavano le impostazioni dei container che abbiamo importato nel nostro progetto.</a:t>
            </a:r>
          </a:p>
        </p:txBody>
      </p:sp>
      <p:pic>
        <p:nvPicPr>
          <p:cNvPr id="15" name="Picture 14">
            <a:extLst>
              <a:ext uri="{FF2B5EF4-FFF2-40B4-BE49-F238E27FC236}">
                <a16:creationId xmlns:a16="http://schemas.microsoft.com/office/drawing/2014/main" id="{841CA5C9-A92B-1157-5F7A-3A13DAB9F7D4}"/>
              </a:ext>
            </a:extLst>
          </p:cNvPr>
          <p:cNvPicPr>
            <a:picLocks noChangeAspect="1"/>
          </p:cNvPicPr>
          <p:nvPr/>
        </p:nvPicPr>
        <p:blipFill>
          <a:blip r:embed="rId3"/>
          <a:stretch>
            <a:fillRect/>
          </a:stretch>
        </p:blipFill>
        <p:spPr>
          <a:xfrm>
            <a:off x="204888" y="1676400"/>
            <a:ext cx="6642138" cy="3785615"/>
          </a:xfrm>
          <a:prstGeom prst="rect">
            <a:avLst/>
          </a:prstGeom>
        </p:spPr>
      </p:pic>
    </p:spTree>
    <p:extLst>
      <p:ext uri="{BB962C8B-B14F-4D97-AF65-F5344CB8AC3E}">
        <p14:creationId xmlns:p14="http://schemas.microsoft.com/office/powerpoint/2010/main" val="8054516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0" y="1"/>
            <a:ext cx="7142687" cy="1388223"/>
          </a:xfrm>
        </p:spPr>
        <p:txBody>
          <a:bodyPr>
            <a:noAutofit/>
          </a:bodyPr>
          <a:lstStyle/>
          <a:p>
            <a:r>
              <a:rPr lang="it-IT" sz="5400" b="1"/>
              <a:t>ULTERIORI SERVIZI ABILITATI</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5" name="Picture 4">
            <a:extLst>
              <a:ext uri="{FF2B5EF4-FFF2-40B4-BE49-F238E27FC236}">
                <a16:creationId xmlns:a16="http://schemas.microsoft.com/office/drawing/2014/main" id="{4386F912-ADF6-AE37-B8A7-86C6C0F3FCBA}"/>
              </a:ext>
            </a:extLst>
          </p:cNvPr>
          <p:cNvPicPr>
            <a:picLocks noChangeAspect="1"/>
          </p:cNvPicPr>
          <p:nvPr/>
        </p:nvPicPr>
        <p:blipFill>
          <a:blip r:embed="rId3"/>
          <a:stretch>
            <a:fillRect/>
          </a:stretch>
        </p:blipFill>
        <p:spPr>
          <a:xfrm>
            <a:off x="350710" y="1853565"/>
            <a:ext cx="11344275" cy="3028950"/>
          </a:xfrm>
          <a:prstGeom prst="rect">
            <a:avLst/>
          </a:prstGeom>
        </p:spPr>
      </p:pic>
    </p:spTree>
    <p:extLst>
      <p:ext uri="{BB962C8B-B14F-4D97-AF65-F5344CB8AC3E}">
        <p14:creationId xmlns:p14="http://schemas.microsoft.com/office/powerpoint/2010/main" val="204806928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F1CA4ABC-BD8F-4BC6-DA61-61E294FC87EE}"/>
              </a:ext>
            </a:extLst>
          </p:cNvPr>
          <p:cNvSpPr txBox="1"/>
          <p:nvPr/>
        </p:nvSpPr>
        <p:spPr>
          <a:xfrm>
            <a:off x="9272337" y="5528431"/>
            <a:ext cx="2919663" cy="1323439"/>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Valerio Mennillo</a:t>
            </a:r>
          </a:p>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Dario Riccardi</a:t>
            </a:r>
          </a:p>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Giuseppe Spiezia</a:t>
            </a:r>
          </a:p>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Anna Varriale</a:t>
            </a:r>
          </a:p>
        </p:txBody>
      </p:sp>
      <p:pic>
        <p:nvPicPr>
          <p:cNvPr id="8" name="Immagine 7">
            <a:extLst>
              <a:ext uri="{FF2B5EF4-FFF2-40B4-BE49-F238E27FC236}">
                <a16:creationId xmlns:a16="http://schemas.microsoft.com/office/drawing/2014/main" id="{4263EC9C-AA09-8701-F699-5BB6D0807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8214" y="1066892"/>
            <a:ext cx="5033155" cy="5521675"/>
          </a:xfrm>
          <a:prstGeom prst="rect">
            <a:avLst/>
          </a:prstGeom>
        </p:spPr>
      </p:pic>
      <p:sp>
        <p:nvSpPr>
          <p:cNvPr id="9" name="CasellaDiTesto 8">
            <a:extLst>
              <a:ext uri="{FF2B5EF4-FFF2-40B4-BE49-F238E27FC236}">
                <a16:creationId xmlns:a16="http://schemas.microsoft.com/office/drawing/2014/main" id="{F10C6E57-4942-C8FC-3FDC-82510877158F}"/>
              </a:ext>
            </a:extLst>
          </p:cNvPr>
          <p:cNvSpPr txBox="1"/>
          <p:nvPr/>
        </p:nvSpPr>
        <p:spPr>
          <a:xfrm>
            <a:off x="2791642" y="3237044"/>
            <a:ext cx="6949518" cy="1200329"/>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it-IT" sz="7200" b="1" i="0" u="none" strike="noStrike" kern="1200" cap="none" spc="0" normalizeH="0" baseline="0" noProof="0" dirty="0">
                <a:ln>
                  <a:noFill/>
                </a:ln>
                <a:solidFill>
                  <a:prstClr val="black"/>
                </a:solidFill>
                <a:effectLst/>
                <a:uLnTx/>
                <a:uFillTx/>
                <a:latin typeface="Calibri"/>
                <a:ea typeface="+mn-ea"/>
                <a:cs typeface="+mn-cs"/>
              </a:rPr>
              <a:t>THREAT ANALYSIS</a:t>
            </a:r>
            <a:endParaRPr kumimoji="0" lang="it-IT" sz="6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10" name="Immagine 9">
            <a:extLst>
              <a:ext uri="{FF2B5EF4-FFF2-40B4-BE49-F238E27FC236}">
                <a16:creationId xmlns:a16="http://schemas.microsoft.com/office/drawing/2014/main" id="{4312078E-8A5C-93DB-FC9D-CB6763980600}"/>
              </a:ext>
            </a:extLst>
          </p:cNvPr>
          <p:cNvPicPr>
            <a:picLocks noChangeAspect="1"/>
          </p:cNvPicPr>
          <p:nvPr/>
        </p:nvPicPr>
        <p:blipFill>
          <a:blip r:embed="rId3"/>
          <a:stretch>
            <a:fillRect/>
          </a:stretch>
        </p:blipFill>
        <p:spPr>
          <a:xfrm>
            <a:off x="0" y="0"/>
            <a:ext cx="4210050" cy="1085850"/>
          </a:xfrm>
          <a:prstGeom prst="rect">
            <a:avLst/>
          </a:prstGeom>
        </p:spPr>
      </p:pic>
    </p:spTree>
    <p:extLst>
      <p:ext uri="{BB962C8B-B14F-4D97-AF65-F5344CB8AC3E}">
        <p14:creationId xmlns:p14="http://schemas.microsoft.com/office/powerpoint/2010/main" val="16887685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690465"/>
          </a:xfrm>
        </p:spPr>
        <p:txBody>
          <a:bodyPr>
            <a:noAutofit/>
          </a:bodyPr>
          <a:lstStyle/>
          <a:p>
            <a:r>
              <a:rPr lang="it-IT" sz="5400" b="1"/>
              <a:t>THREAT ANALYSIS</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801487"/>
            <a:ext cx="11843290" cy="4505498"/>
          </a:xfrm>
        </p:spPr>
        <p:txBody>
          <a:bodyPr>
            <a:normAutofit/>
          </a:bodyPr>
          <a:lstStyle/>
          <a:p>
            <a:pPr marL="0" indent="0" algn="just">
              <a:buNone/>
            </a:pPr>
            <a:r>
              <a:rPr lang="it-IT" sz="2800"/>
              <a:t>La threat analysis è un processo utilizzato per determinare quali componenti del sistema devono essere protetti e quali sono i tipi di minacce ai quali sono sottoposti, determinando il rischio ad esse associato.</a:t>
            </a:r>
            <a:endParaRPr lang="it-IT"/>
          </a:p>
          <a:p>
            <a:pPr marL="0" indent="0" algn="just">
              <a:buNone/>
            </a:pPr>
            <a:r>
              <a:rPr lang="it-IT"/>
              <a:t>I threat si dividono in:</a:t>
            </a:r>
          </a:p>
          <a:p>
            <a:pPr algn="just"/>
            <a:r>
              <a:rPr lang="it-IT" i="1" err="1"/>
              <a:t>Threat non intenzionali</a:t>
            </a:r>
            <a:r>
              <a:rPr lang="it-IT"/>
              <a:t> che includono interferenze ambientali, errori umani o meccanici (naturali);</a:t>
            </a:r>
          </a:p>
          <a:p>
            <a:pPr algn="just"/>
            <a:r>
              <a:rPr lang="it-IT" i="1" err="1"/>
              <a:t>Threat intenzionali </a:t>
            </a:r>
            <a:r>
              <a:rPr lang="it-IT"/>
              <a:t>ovvero attacchi mirati che possono compromettere la triade CIA.</a:t>
            </a:r>
          </a:p>
          <a:p>
            <a:pPr marL="0" indent="0" algn="just">
              <a:buNone/>
            </a:pPr>
            <a:r>
              <a:rPr lang="it-IT"/>
              <a:t>L’approccio a questo tipo di analisi si basa sul threat-modeling</a:t>
            </a:r>
            <a:r>
              <a:rPr lang="it-IT" sz="2000"/>
              <a:t>.</a:t>
            </a:r>
          </a:p>
          <a:p>
            <a:pPr marL="0" indent="0" algn="just">
              <a:buNone/>
            </a:pPr>
            <a:endParaRPr lang="it-IT" sz="200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190089958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709127"/>
          </a:xfrm>
        </p:spPr>
        <p:txBody>
          <a:bodyPr>
            <a:noAutofit/>
          </a:bodyPr>
          <a:lstStyle/>
          <a:p>
            <a:r>
              <a:rPr lang="it-IT" sz="5400" b="1"/>
              <a:t>THREAT MODELING</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801487"/>
            <a:ext cx="11843290" cy="4505498"/>
          </a:xfrm>
        </p:spPr>
        <p:txBody>
          <a:bodyPr>
            <a:normAutofit/>
          </a:bodyPr>
          <a:lstStyle/>
          <a:p>
            <a:pPr marL="0" indent="0" algn="just">
              <a:buNone/>
            </a:pPr>
            <a:r>
              <a:rPr lang="it-IT"/>
              <a:t>Il threat modeling è il processo che permette di identificare, enumerare e capire i threat che possono intaccare gli asset della nostra applicazione e le relative contromisure necessarie per mitigarli.</a:t>
            </a:r>
          </a:p>
          <a:p>
            <a:pPr marL="0" indent="0" algn="just">
              <a:buNone/>
            </a:pPr>
            <a:endParaRPr lang="it-IT"/>
          </a:p>
          <a:p>
            <a:pPr marL="0" indent="0" algn="just">
              <a:buNone/>
            </a:pPr>
            <a:r>
              <a:rPr lang="it-IT"/>
              <a:t>Una delle metodologie per l’identificazione dei threat è la classificazione STRIDE (Spoofing, Tampering, Repudation, Information Discolsure, Denial of Service e Evaluation of Privilege). Abbiamo utilizzato il tool di Microsoft «Microsoft Threat Modeling Tool», che si basa proprio su questa metodologia, per effettuare il threat modeling in maniera automatica.</a:t>
            </a:r>
          </a:p>
          <a:p>
            <a:pPr marL="0" indent="0" algn="just">
              <a:buNone/>
            </a:pPr>
            <a:endParaRPr lang="it-IT" sz="200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246332063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6" name="Immagine 5">
            <a:extLst>
              <a:ext uri="{FF2B5EF4-FFF2-40B4-BE49-F238E27FC236}">
                <a16:creationId xmlns:a16="http://schemas.microsoft.com/office/drawing/2014/main" id="{6A0826C2-2847-6F34-8378-4C4B1FCF3E57}"/>
              </a:ext>
            </a:extLst>
          </p:cNvPr>
          <p:cNvPicPr>
            <a:picLocks noChangeAspect="1"/>
          </p:cNvPicPr>
          <p:nvPr/>
        </p:nvPicPr>
        <p:blipFill>
          <a:blip r:embed="rId3"/>
          <a:stretch>
            <a:fillRect/>
          </a:stretch>
        </p:blipFill>
        <p:spPr>
          <a:xfrm>
            <a:off x="1402943" y="1071893"/>
            <a:ext cx="9947543" cy="5786107"/>
          </a:xfrm>
          <a:prstGeom prst="rect">
            <a:avLst/>
          </a:prstGeom>
        </p:spPr>
      </p:pic>
      <p:sp>
        <p:nvSpPr>
          <p:cNvPr id="10" name="CasellaDiTesto 9">
            <a:extLst>
              <a:ext uri="{FF2B5EF4-FFF2-40B4-BE49-F238E27FC236}">
                <a16:creationId xmlns:a16="http://schemas.microsoft.com/office/drawing/2014/main" id="{76D1DE8E-F265-F52C-4607-69421FD9258F}"/>
              </a:ext>
            </a:extLst>
          </p:cNvPr>
          <p:cNvSpPr txBox="1"/>
          <p:nvPr/>
        </p:nvSpPr>
        <p:spPr>
          <a:xfrm>
            <a:off x="4147387" y="0"/>
            <a:ext cx="8044613" cy="923330"/>
          </a:xfrm>
          <a:prstGeom prst="rect">
            <a:avLst/>
          </a:prstGeom>
          <a:noFill/>
        </p:spPr>
        <p:txBody>
          <a:bodyPr wrap="square">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5400" b="1">
                <a:latin typeface="+mj-lt"/>
                <a:ea typeface="+mj-ea"/>
                <a:cs typeface="+mj-cs"/>
              </a:rPr>
              <a:t>THREAT MODELING</a:t>
            </a:r>
          </a:p>
        </p:txBody>
      </p:sp>
    </p:spTree>
    <p:extLst>
      <p:ext uri="{BB962C8B-B14F-4D97-AF65-F5344CB8AC3E}">
        <p14:creationId xmlns:p14="http://schemas.microsoft.com/office/powerpoint/2010/main" val="2308589447"/>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556792"/>
          </a:xfrm>
        </p:spPr>
        <p:txBody>
          <a:bodyPr>
            <a:noAutofit/>
          </a:bodyPr>
          <a:lstStyle/>
          <a:p>
            <a:r>
              <a:rPr lang="it-IT" sz="5400" b="1" dirty="0"/>
              <a:t>THREAT ANALYSIS</a:t>
            </a:r>
            <a:br>
              <a:rPr lang="it-IT" sz="5400" b="1" dirty="0"/>
            </a:br>
            <a:r>
              <a:rPr lang="it-IT" sz="3200" b="1" dirty="0"/>
              <a:t>Comunicazione tra Gestore Video e </a:t>
            </a:r>
            <a:r>
              <a:rPr lang="it-IT" sz="3200" b="1" dirty="0" err="1"/>
              <a:t>MongoDB</a:t>
            </a:r>
            <a:endParaRPr lang="it-IT" sz="3200" b="1" dirty="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11" name="Immagine 10">
            <a:extLst>
              <a:ext uri="{FF2B5EF4-FFF2-40B4-BE49-F238E27FC236}">
                <a16:creationId xmlns:a16="http://schemas.microsoft.com/office/drawing/2014/main" id="{B47A170D-7C46-3E3B-8D68-2215624755D0}"/>
              </a:ext>
            </a:extLst>
          </p:cNvPr>
          <p:cNvPicPr>
            <a:picLocks noChangeAspect="1"/>
          </p:cNvPicPr>
          <p:nvPr/>
        </p:nvPicPr>
        <p:blipFill>
          <a:blip r:embed="rId3"/>
          <a:stretch>
            <a:fillRect/>
          </a:stretch>
        </p:blipFill>
        <p:spPr>
          <a:xfrm>
            <a:off x="191899" y="1988840"/>
            <a:ext cx="3571875" cy="3905250"/>
          </a:xfrm>
          <a:prstGeom prst="rect">
            <a:avLst/>
          </a:prstGeom>
        </p:spPr>
      </p:pic>
      <p:pic>
        <p:nvPicPr>
          <p:cNvPr id="12" name="Immagine 11">
            <a:extLst>
              <a:ext uri="{FF2B5EF4-FFF2-40B4-BE49-F238E27FC236}">
                <a16:creationId xmlns:a16="http://schemas.microsoft.com/office/drawing/2014/main" id="{91294BC5-3F5F-CFBB-D514-F7D9667DC40C}"/>
              </a:ext>
            </a:extLst>
          </p:cNvPr>
          <p:cNvPicPr>
            <a:picLocks noChangeAspect="1"/>
          </p:cNvPicPr>
          <p:nvPr/>
        </p:nvPicPr>
        <p:blipFill>
          <a:blip r:embed="rId4"/>
          <a:stretch>
            <a:fillRect/>
          </a:stretch>
        </p:blipFill>
        <p:spPr>
          <a:xfrm>
            <a:off x="3745399" y="1700808"/>
            <a:ext cx="8254702" cy="4962096"/>
          </a:xfrm>
          <a:prstGeom prst="rect">
            <a:avLst/>
          </a:prstGeom>
        </p:spPr>
      </p:pic>
    </p:spTree>
    <p:extLst>
      <p:ext uri="{BB962C8B-B14F-4D97-AF65-F5344CB8AC3E}">
        <p14:creationId xmlns:p14="http://schemas.microsoft.com/office/powerpoint/2010/main" val="83627471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88231"/>
            <a:ext cx="7979299" cy="908720"/>
          </a:xfrm>
        </p:spPr>
        <p:txBody>
          <a:bodyPr>
            <a:noAutofit/>
          </a:bodyPr>
          <a:lstStyle/>
          <a:p>
            <a:r>
              <a:rPr lang="it-IT" sz="5400" b="1" dirty="0"/>
              <a:t>THREAT ANALYSIS</a:t>
            </a:r>
            <a:br>
              <a:rPr lang="it-IT" sz="5400" b="1" dirty="0"/>
            </a:br>
            <a:endParaRPr lang="it-IT" sz="3200" b="1" dirty="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3" name="Immagine 2">
            <a:extLst>
              <a:ext uri="{FF2B5EF4-FFF2-40B4-BE49-F238E27FC236}">
                <a16:creationId xmlns:a16="http://schemas.microsoft.com/office/drawing/2014/main" id="{C37DFD21-CC4B-A189-6167-BE80ADECD95E}"/>
              </a:ext>
            </a:extLst>
          </p:cNvPr>
          <p:cNvPicPr>
            <a:picLocks noChangeAspect="1"/>
          </p:cNvPicPr>
          <p:nvPr/>
        </p:nvPicPr>
        <p:blipFill>
          <a:blip r:embed="rId3"/>
          <a:stretch>
            <a:fillRect/>
          </a:stretch>
        </p:blipFill>
        <p:spPr>
          <a:xfrm>
            <a:off x="6858647" y="667124"/>
            <a:ext cx="4803947" cy="1322693"/>
          </a:xfrm>
          <a:prstGeom prst="rect">
            <a:avLst/>
          </a:prstGeom>
        </p:spPr>
      </p:pic>
      <p:pic>
        <p:nvPicPr>
          <p:cNvPr id="5" name="Immagine 4">
            <a:extLst>
              <a:ext uri="{FF2B5EF4-FFF2-40B4-BE49-F238E27FC236}">
                <a16:creationId xmlns:a16="http://schemas.microsoft.com/office/drawing/2014/main" id="{0713957C-58B2-6638-17AA-99465155117F}"/>
              </a:ext>
            </a:extLst>
          </p:cNvPr>
          <p:cNvPicPr>
            <a:picLocks noChangeAspect="1"/>
          </p:cNvPicPr>
          <p:nvPr/>
        </p:nvPicPr>
        <p:blipFill>
          <a:blip r:embed="rId4"/>
          <a:stretch>
            <a:fillRect/>
          </a:stretch>
        </p:blipFill>
        <p:spPr>
          <a:xfrm>
            <a:off x="3863752" y="2044977"/>
            <a:ext cx="7798842" cy="4724792"/>
          </a:xfrm>
          <a:prstGeom prst="rect">
            <a:avLst/>
          </a:prstGeom>
        </p:spPr>
      </p:pic>
      <p:sp>
        <p:nvSpPr>
          <p:cNvPr id="6" name="CasellaDiTesto 5">
            <a:extLst>
              <a:ext uri="{FF2B5EF4-FFF2-40B4-BE49-F238E27FC236}">
                <a16:creationId xmlns:a16="http://schemas.microsoft.com/office/drawing/2014/main" id="{781AD98A-407F-5937-B4F3-E7692114694F}"/>
              </a:ext>
            </a:extLst>
          </p:cNvPr>
          <p:cNvSpPr txBox="1"/>
          <p:nvPr/>
        </p:nvSpPr>
        <p:spPr>
          <a:xfrm>
            <a:off x="-1" y="1251792"/>
            <a:ext cx="5361199" cy="461665"/>
          </a:xfrm>
          <a:prstGeom prst="rect">
            <a:avLst/>
          </a:prstGeom>
          <a:noFill/>
        </p:spPr>
        <p:txBody>
          <a:bodyPr wrap="square" rtlCol="0">
            <a:spAutoFit/>
          </a:bodyPr>
          <a:lstStyle/>
          <a:p>
            <a:r>
              <a:rPr lang="it-IT" sz="2400" dirty="0"/>
              <a:t>Comunicazione tra Gestore Video e </a:t>
            </a:r>
            <a:r>
              <a:rPr lang="it-IT" sz="2400" dirty="0" err="1"/>
              <a:t>Vault</a:t>
            </a:r>
            <a:endParaRPr lang="it-IT" sz="2400" dirty="0"/>
          </a:p>
        </p:txBody>
      </p:sp>
    </p:spTree>
    <p:extLst>
      <p:ext uri="{BB962C8B-B14F-4D97-AF65-F5344CB8AC3E}">
        <p14:creationId xmlns:p14="http://schemas.microsoft.com/office/powerpoint/2010/main" val="3297130958"/>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737118"/>
          </a:xfrm>
        </p:spPr>
        <p:txBody>
          <a:bodyPr>
            <a:noAutofit/>
          </a:bodyPr>
          <a:lstStyle/>
          <a:p>
            <a:r>
              <a:rPr lang="it-IT" sz="5400" b="1" dirty="0"/>
              <a:t>THREAT ANALYSIS</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8" name="Segnaposto contenuto 7">
            <a:extLst>
              <a:ext uri="{FF2B5EF4-FFF2-40B4-BE49-F238E27FC236}">
                <a16:creationId xmlns:a16="http://schemas.microsoft.com/office/drawing/2014/main" id="{6F7F8B45-D193-F305-E917-1CD9C47FFB59}"/>
              </a:ext>
            </a:extLst>
          </p:cNvPr>
          <p:cNvPicPr>
            <a:picLocks noGrp="1" noChangeAspect="1"/>
          </p:cNvPicPr>
          <p:nvPr>
            <p:ph idx="1"/>
          </p:nvPr>
        </p:nvPicPr>
        <p:blipFill>
          <a:blip r:embed="rId3"/>
          <a:stretch>
            <a:fillRect/>
          </a:stretch>
        </p:blipFill>
        <p:spPr>
          <a:xfrm>
            <a:off x="787137" y="1412776"/>
            <a:ext cx="2638425" cy="1685925"/>
          </a:xfrm>
          <a:prstGeom prst="rect">
            <a:avLst/>
          </a:prstGeom>
        </p:spPr>
      </p:pic>
      <p:graphicFrame>
        <p:nvGraphicFramePr>
          <p:cNvPr id="5" name="Tabella 5">
            <a:extLst>
              <a:ext uri="{FF2B5EF4-FFF2-40B4-BE49-F238E27FC236}">
                <a16:creationId xmlns:a16="http://schemas.microsoft.com/office/drawing/2014/main" id="{8CA19E0B-A93F-D67D-E880-E93D99A269F2}"/>
              </a:ext>
            </a:extLst>
          </p:cNvPr>
          <p:cNvGraphicFramePr>
            <a:graphicFrameLocks noGrp="1"/>
          </p:cNvGraphicFramePr>
          <p:nvPr>
            <p:extLst>
              <p:ext uri="{D42A27DB-BD31-4B8C-83A1-F6EECF244321}">
                <p14:modId xmlns:p14="http://schemas.microsoft.com/office/powerpoint/2010/main" val="3000701400"/>
              </p:ext>
            </p:extLst>
          </p:nvPr>
        </p:nvGraphicFramePr>
        <p:xfrm>
          <a:off x="4367808" y="1085182"/>
          <a:ext cx="6840760" cy="5699760"/>
        </p:xfrm>
        <a:graphic>
          <a:graphicData uri="http://schemas.openxmlformats.org/drawingml/2006/table">
            <a:tbl>
              <a:tblPr firstRow="1" bandRow="1">
                <a:tableStyleId>{5C22544A-7EE6-4342-B048-85BDC9FD1C3A}</a:tableStyleId>
              </a:tblPr>
              <a:tblGrid>
                <a:gridCol w="3420380">
                  <a:extLst>
                    <a:ext uri="{9D8B030D-6E8A-4147-A177-3AD203B41FA5}">
                      <a16:colId xmlns:a16="http://schemas.microsoft.com/office/drawing/2014/main" val="3528918883"/>
                    </a:ext>
                  </a:extLst>
                </a:gridCol>
                <a:gridCol w="3420380">
                  <a:extLst>
                    <a:ext uri="{9D8B030D-6E8A-4147-A177-3AD203B41FA5}">
                      <a16:colId xmlns:a16="http://schemas.microsoft.com/office/drawing/2014/main" val="1688421887"/>
                    </a:ext>
                  </a:extLst>
                </a:gridCol>
              </a:tblGrid>
              <a:tr h="0">
                <a:tc>
                  <a:txBody>
                    <a:bodyPr/>
                    <a:lstStyle/>
                    <a:p>
                      <a:r>
                        <a:rPr lang="it-IT" sz="1400" dirty="0"/>
                        <a:t>THREAT</a:t>
                      </a:r>
                    </a:p>
                  </a:txBody>
                  <a:tcPr/>
                </a:tc>
                <a:tc>
                  <a:txBody>
                    <a:bodyPr/>
                    <a:lstStyle/>
                    <a:p>
                      <a:r>
                        <a:rPr lang="it-IT" sz="1400" dirty="0"/>
                        <a:t>MITIGATION</a:t>
                      </a:r>
                    </a:p>
                  </a:txBody>
                  <a:tcPr/>
                </a:tc>
                <a:extLst>
                  <a:ext uri="{0D108BD9-81ED-4DB2-BD59-A6C34878D82A}">
                    <a16:rowId xmlns:a16="http://schemas.microsoft.com/office/drawing/2014/main" val="4290343190"/>
                  </a:ext>
                </a:extLst>
              </a:tr>
              <a:tr h="0">
                <a:tc>
                  <a:txBody>
                    <a:bodyPr/>
                    <a:lstStyle/>
                    <a:p>
                      <a:r>
                        <a:rPr lang="it-IT" sz="1400" dirty="0" err="1"/>
                        <a:t>Potential</a:t>
                      </a:r>
                      <a:r>
                        <a:rPr lang="it-IT" sz="1400" dirty="0"/>
                        <a:t> Data </a:t>
                      </a:r>
                      <a:r>
                        <a:rPr lang="it-IT" sz="1400" dirty="0" err="1"/>
                        <a:t>Repudiation</a:t>
                      </a:r>
                      <a:endParaRPr lang="it-IT" sz="1400" dirty="0"/>
                    </a:p>
                  </a:txBody>
                  <a:tcPr/>
                </a:tc>
                <a:tc>
                  <a:txBody>
                    <a:bodyPr/>
                    <a:lstStyle/>
                    <a:p>
                      <a:r>
                        <a:rPr lang="it-IT" sz="1400" dirty="0"/>
                        <a:t>AU-2, AU-7, AU-11</a:t>
                      </a:r>
                    </a:p>
                  </a:txBody>
                  <a:tcPr/>
                </a:tc>
                <a:extLst>
                  <a:ext uri="{0D108BD9-81ED-4DB2-BD59-A6C34878D82A}">
                    <a16:rowId xmlns:a16="http://schemas.microsoft.com/office/drawing/2014/main" val="2567625126"/>
                  </a:ext>
                </a:extLst>
              </a:tr>
              <a:tr h="0">
                <a:tc>
                  <a:txBody>
                    <a:bodyPr/>
                    <a:lstStyle/>
                    <a:p>
                      <a:r>
                        <a:rPr lang="it-IT" sz="1400" dirty="0"/>
                        <a:t>Data Flow Sniffing</a:t>
                      </a:r>
                    </a:p>
                  </a:txBody>
                  <a:tcPr/>
                </a:tc>
                <a:tc>
                  <a:txBody>
                    <a:bodyPr/>
                    <a:lstStyle/>
                    <a:p>
                      <a:r>
                        <a:rPr lang="it-IT" sz="1400" dirty="0"/>
                        <a:t>SC-7</a:t>
                      </a:r>
                    </a:p>
                  </a:txBody>
                  <a:tcPr/>
                </a:tc>
                <a:extLst>
                  <a:ext uri="{0D108BD9-81ED-4DB2-BD59-A6C34878D82A}">
                    <a16:rowId xmlns:a16="http://schemas.microsoft.com/office/drawing/2014/main" val="4125902686"/>
                  </a:ext>
                </a:extLst>
              </a:tr>
              <a:tr h="0">
                <a:tc>
                  <a:txBody>
                    <a:bodyPr/>
                    <a:lstStyle/>
                    <a:p>
                      <a:r>
                        <a:rPr lang="it-IT" sz="1400" dirty="0" err="1"/>
                        <a:t>Potential</a:t>
                      </a:r>
                      <a:r>
                        <a:rPr lang="it-IT" sz="1400" dirty="0"/>
                        <a:t> </a:t>
                      </a:r>
                      <a:r>
                        <a:rPr lang="it-IT" sz="1400" dirty="0" err="1"/>
                        <a:t>Process</a:t>
                      </a:r>
                      <a:r>
                        <a:rPr lang="it-IT" sz="1400" dirty="0"/>
                        <a:t> Crash or Stop</a:t>
                      </a:r>
                    </a:p>
                  </a:txBody>
                  <a:tcPr/>
                </a:tc>
                <a:tc>
                  <a:txBody>
                    <a:bodyPr/>
                    <a:lstStyle/>
                    <a:p>
                      <a:r>
                        <a:rPr lang="it-IT" sz="1400" dirty="0"/>
                        <a:t>SC-5</a:t>
                      </a:r>
                    </a:p>
                  </a:txBody>
                  <a:tcPr/>
                </a:tc>
                <a:extLst>
                  <a:ext uri="{0D108BD9-81ED-4DB2-BD59-A6C34878D82A}">
                    <a16:rowId xmlns:a16="http://schemas.microsoft.com/office/drawing/2014/main" val="3658369512"/>
                  </a:ext>
                </a:extLst>
              </a:tr>
              <a:tr h="0">
                <a:tc>
                  <a:txBody>
                    <a:bodyPr/>
                    <a:lstStyle/>
                    <a:p>
                      <a:r>
                        <a:rPr lang="it-IT" sz="1400" dirty="0"/>
                        <a:t>Data Flow Certificate </a:t>
                      </a:r>
                      <a:r>
                        <a:rPr lang="it-IT" sz="1400" dirty="0" err="1"/>
                        <a:t>is</a:t>
                      </a:r>
                      <a:r>
                        <a:rPr lang="it-IT" sz="1400" dirty="0"/>
                        <a:t> </a:t>
                      </a:r>
                      <a:r>
                        <a:rPr lang="it-IT" sz="1400" dirty="0" err="1"/>
                        <a:t>Potentially</a:t>
                      </a:r>
                      <a:r>
                        <a:rPr lang="it-IT" sz="1400" dirty="0"/>
                        <a:t> </a:t>
                      </a:r>
                      <a:r>
                        <a:rPr lang="it-IT" sz="1400" dirty="0" err="1"/>
                        <a:t>Interrupted</a:t>
                      </a:r>
                      <a:endParaRPr lang="it-IT" sz="1400" dirty="0"/>
                    </a:p>
                  </a:txBody>
                  <a:tcPr/>
                </a:tc>
                <a:tc>
                  <a:txBody>
                    <a:bodyPr/>
                    <a:lstStyle/>
                    <a:p>
                      <a:r>
                        <a:rPr lang="it-IT" sz="1400" dirty="0"/>
                        <a:t>SC-5, SC-7, SC-8</a:t>
                      </a:r>
                    </a:p>
                  </a:txBody>
                  <a:tcPr/>
                </a:tc>
                <a:extLst>
                  <a:ext uri="{0D108BD9-81ED-4DB2-BD59-A6C34878D82A}">
                    <a16:rowId xmlns:a16="http://schemas.microsoft.com/office/drawing/2014/main" val="1386858018"/>
                  </a:ext>
                </a:extLst>
              </a:tr>
              <a:tr h="0">
                <a:tc>
                  <a:txBody>
                    <a:bodyPr/>
                    <a:lstStyle/>
                    <a:p>
                      <a:r>
                        <a:rPr lang="it-IT" sz="1400" dirty="0" err="1"/>
                        <a:t>Elevation</a:t>
                      </a:r>
                      <a:r>
                        <a:rPr lang="it-IT" sz="1400" dirty="0"/>
                        <a:t> by </a:t>
                      </a:r>
                      <a:r>
                        <a:rPr lang="it-IT" sz="1400" dirty="0" err="1"/>
                        <a:t>Changing</a:t>
                      </a:r>
                      <a:r>
                        <a:rPr lang="it-IT" sz="1400" dirty="0"/>
                        <a:t> the </a:t>
                      </a:r>
                      <a:r>
                        <a:rPr lang="it-IT" sz="1400" dirty="0" err="1"/>
                        <a:t>Execution</a:t>
                      </a:r>
                      <a:r>
                        <a:rPr lang="it-IT" sz="1400" dirty="0"/>
                        <a:t> Flow</a:t>
                      </a:r>
                    </a:p>
                  </a:txBody>
                  <a:tcPr/>
                </a:tc>
                <a:tc>
                  <a:txBody>
                    <a:bodyPr/>
                    <a:lstStyle/>
                    <a:p>
                      <a:r>
                        <a:rPr lang="it-IT" sz="1400" dirty="0"/>
                        <a:t>AC-5, AC-6</a:t>
                      </a:r>
                    </a:p>
                  </a:txBody>
                  <a:tcPr/>
                </a:tc>
                <a:extLst>
                  <a:ext uri="{0D108BD9-81ED-4DB2-BD59-A6C34878D82A}">
                    <a16:rowId xmlns:a16="http://schemas.microsoft.com/office/drawing/2014/main" val="2220720477"/>
                  </a:ext>
                </a:extLst>
              </a:tr>
              <a:tr h="0">
                <a:tc>
                  <a:txBody>
                    <a:bodyPr/>
                    <a:lstStyle/>
                    <a:p>
                      <a:r>
                        <a:rPr lang="it-IT" sz="1400" dirty="0" err="1"/>
                        <a:t>Weak</a:t>
                      </a:r>
                      <a:r>
                        <a:rPr lang="it-IT" sz="1400" dirty="0"/>
                        <a:t> Authentication </a:t>
                      </a:r>
                      <a:r>
                        <a:rPr lang="it-IT" sz="1400" dirty="0" err="1"/>
                        <a:t>Scheme</a:t>
                      </a:r>
                      <a:endParaRPr lang="it-IT" sz="1400" dirty="0"/>
                    </a:p>
                  </a:txBody>
                  <a:tcPr/>
                </a:tc>
                <a:tc>
                  <a:txBody>
                    <a:bodyPr/>
                    <a:lstStyle/>
                    <a:p>
                      <a:r>
                        <a:rPr lang="it-IT" sz="1400" dirty="0"/>
                        <a:t>IA-2, IA-5</a:t>
                      </a:r>
                    </a:p>
                  </a:txBody>
                  <a:tcPr/>
                </a:tc>
                <a:extLst>
                  <a:ext uri="{0D108BD9-81ED-4DB2-BD59-A6C34878D82A}">
                    <a16:rowId xmlns:a16="http://schemas.microsoft.com/office/drawing/2014/main" val="4223859793"/>
                  </a:ext>
                </a:extLst>
              </a:tr>
              <a:tr h="0">
                <a:tc>
                  <a:txBody>
                    <a:bodyPr/>
                    <a:lstStyle/>
                    <a:p>
                      <a:r>
                        <a:rPr lang="it-IT" sz="1400" dirty="0" err="1"/>
                        <a:t>Authenticated</a:t>
                      </a:r>
                      <a:r>
                        <a:rPr lang="it-IT" sz="1400" dirty="0"/>
                        <a:t> data Flow </a:t>
                      </a:r>
                      <a:r>
                        <a:rPr lang="it-IT" sz="1400" dirty="0" err="1"/>
                        <a:t>Compromised</a:t>
                      </a:r>
                      <a:endParaRPr lang="it-IT" sz="1400" dirty="0"/>
                    </a:p>
                  </a:txBody>
                  <a:tcPr/>
                </a:tc>
                <a:tc>
                  <a:txBody>
                    <a:bodyPr/>
                    <a:lstStyle/>
                    <a:p>
                      <a:r>
                        <a:rPr lang="it-IT" sz="1400" dirty="0"/>
                        <a:t>SC-7</a:t>
                      </a:r>
                    </a:p>
                  </a:txBody>
                  <a:tcPr/>
                </a:tc>
                <a:extLst>
                  <a:ext uri="{0D108BD9-81ED-4DB2-BD59-A6C34878D82A}">
                    <a16:rowId xmlns:a16="http://schemas.microsoft.com/office/drawing/2014/main" val="1638910391"/>
                  </a:ext>
                </a:extLst>
              </a:tr>
              <a:tr h="0">
                <a:tc>
                  <a:txBody>
                    <a:bodyPr/>
                    <a:lstStyle/>
                    <a:p>
                      <a:r>
                        <a:rPr lang="it-IT" sz="1400" dirty="0" err="1"/>
                        <a:t>Process</a:t>
                      </a:r>
                      <a:r>
                        <a:rPr lang="it-IT" sz="1400" dirty="0"/>
                        <a:t> Memory </a:t>
                      </a:r>
                      <a:r>
                        <a:rPr lang="it-IT" sz="1400" dirty="0" err="1"/>
                        <a:t>Tampered</a:t>
                      </a:r>
                      <a:endParaRPr lang="it-IT" sz="1400" dirty="0"/>
                    </a:p>
                  </a:txBody>
                  <a:tcPr/>
                </a:tc>
                <a:tc>
                  <a:txBody>
                    <a:bodyPr/>
                    <a:lstStyle/>
                    <a:p>
                      <a:r>
                        <a:rPr lang="it-IT" sz="1400" dirty="0"/>
                        <a:t>SC-39</a:t>
                      </a:r>
                    </a:p>
                  </a:txBody>
                  <a:tcPr/>
                </a:tc>
                <a:extLst>
                  <a:ext uri="{0D108BD9-81ED-4DB2-BD59-A6C34878D82A}">
                    <a16:rowId xmlns:a16="http://schemas.microsoft.com/office/drawing/2014/main" val="507361738"/>
                  </a:ext>
                </a:extLst>
              </a:tr>
              <a:tr h="0">
                <a:tc>
                  <a:txBody>
                    <a:bodyPr/>
                    <a:lstStyle/>
                    <a:p>
                      <a:r>
                        <a:rPr lang="it-IT" sz="1400" dirty="0"/>
                        <a:t>Data Store </a:t>
                      </a:r>
                      <a:r>
                        <a:rPr lang="it-IT" sz="1400" dirty="0" err="1"/>
                        <a:t>denies</a:t>
                      </a:r>
                      <a:r>
                        <a:rPr lang="it-IT" sz="1400" dirty="0"/>
                        <a:t> </a:t>
                      </a:r>
                      <a:r>
                        <a:rPr lang="it-IT" sz="1400" dirty="0" err="1"/>
                        <a:t>Potentially</a:t>
                      </a:r>
                      <a:r>
                        <a:rPr lang="it-IT" sz="1400" dirty="0"/>
                        <a:t> Writing Data</a:t>
                      </a:r>
                    </a:p>
                  </a:txBody>
                  <a:tcPr/>
                </a:tc>
                <a:tc>
                  <a:txBody>
                    <a:bodyPr/>
                    <a:lstStyle/>
                    <a:p>
                      <a:r>
                        <a:rPr lang="it-IT" sz="1400" dirty="0"/>
                        <a:t>AC-3, AU-2, SC-8</a:t>
                      </a:r>
                    </a:p>
                  </a:txBody>
                  <a:tcPr/>
                </a:tc>
                <a:extLst>
                  <a:ext uri="{0D108BD9-81ED-4DB2-BD59-A6C34878D82A}">
                    <a16:rowId xmlns:a16="http://schemas.microsoft.com/office/drawing/2014/main" val="1372829551"/>
                  </a:ext>
                </a:extLst>
              </a:tr>
              <a:tr h="0">
                <a:tc>
                  <a:txBody>
                    <a:bodyPr/>
                    <a:lstStyle/>
                    <a:p>
                      <a:r>
                        <a:rPr lang="it-IT" sz="1400" dirty="0" err="1"/>
                        <a:t>Potential</a:t>
                      </a:r>
                      <a:r>
                        <a:rPr lang="it-IT" sz="1400" dirty="0"/>
                        <a:t> </a:t>
                      </a:r>
                      <a:r>
                        <a:rPr lang="it-IT" sz="1400" dirty="0" err="1"/>
                        <a:t>Excessive</a:t>
                      </a:r>
                      <a:r>
                        <a:rPr lang="it-IT" sz="1400" dirty="0"/>
                        <a:t> Resource </a:t>
                      </a:r>
                      <a:r>
                        <a:rPr lang="it-IT" sz="1400" dirty="0" err="1"/>
                        <a:t>Consumption</a:t>
                      </a:r>
                      <a:endParaRPr lang="it-IT" sz="1400" dirty="0"/>
                    </a:p>
                  </a:txBody>
                  <a:tcPr/>
                </a:tc>
                <a:tc>
                  <a:txBody>
                    <a:bodyPr/>
                    <a:lstStyle/>
                    <a:p>
                      <a:r>
                        <a:rPr lang="it-IT" sz="1400" dirty="0"/>
                        <a:t>SC-7</a:t>
                      </a:r>
                    </a:p>
                  </a:txBody>
                  <a:tcPr/>
                </a:tc>
                <a:extLst>
                  <a:ext uri="{0D108BD9-81ED-4DB2-BD59-A6C34878D82A}">
                    <a16:rowId xmlns:a16="http://schemas.microsoft.com/office/drawing/2014/main" val="1452910208"/>
                  </a:ext>
                </a:extLst>
              </a:tr>
              <a:tr h="0">
                <a:tc>
                  <a:txBody>
                    <a:bodyPr/>
                    <a:lstStyle/>
                    <a:p>
                      <a:r>
                        <a:rPr lang="it-IT" sz="1400" dirty="0"/>
                        <a:t>Data Store </a:t>
                      </a:r>
                      <a:r>
                        <a:rPr lang="it-IT" sz="1400" dirty="0" err="1"/>
                        <a:t>Inaccessible</a:t>
                      </a:r>
                      <a:endParaRPr lang="it-IT" sz="1400" dirty="0"/>
                    </a:p>
                  </a:txBody>
                  <a:tcPr/>
                </a:tc>
                <a:tc>
                  <a:txBody>
                    <a:bodyPr/>
                    <a:lstStyle/>
                    <a:p>
                      <a:r>
                        <a:rPr lang="it-IT" sz="1400" dirty="0"/>
                        <a:t>CP-6, CP-9, CP-10</a:t>
                      </a:r>
                    </a:p>
                  </a:txBody>
                  <a:tcPr/>
                </a:tc>
                <a:extLst>
                  <a:ext uri="{0D108BD9-81ED-4DB2-BD59-A6C34878D82A}">
                    <a16:rowId xmlns:a16="http://schemas.microsoft.com/office/drawing/2014/main" val="960964874"/>
                  </a:ext>
                </a:extLst>
              </a:tr>
              <a:tr h="0">
                <a:tc>
                  <a:txBody>
                    <a:bodyPr/>
                    <a:lstStyle/>
                    <a:p>
                      <a:r>
                        <a:rPr lang="it-IT" sz="1400" dirty="0"/>
                        <a:t>Risks from </a:t>
                      </a:r>
                      <a:r>
                        <a:rPr lang="it-IT" sz="1400" dirty="0" err="1"/>
                        <a:t>Logging</a:t>
                      </a:r>
                      <a:endParaRPr lang="it-IT" sz="1400" dirty="0"/>
                    </a:p>
                  </a:txBody>
                  <a:tcPr/>
                </a:tc>
                <a:tc>
                  <a:txBody>
                    <a:bodyPr/>
                    <a:lstStyle/>
                    <a:p>
                      <a:r>
                        <a:rPr lang="it-IT" sz="1400" dirty="0"/>
                        <a:t>AU-3, AU-8, AU-9</a:t>
                      </a:r>
                    </a:p>
                  </a:txBody>
                  <a:tcPr/>
                </a:tc>
                <a:extLst>
                  <a:ext uri="{0D108BD9-81ED-4DB2-BD59-A6C34878D82A}">
                    <a16:rowId xmlns:a16="http://schemas.microsoft.com/office/drawing/2014/main" val="582446518"/>
                  </a:ext>
                </a:extLst>
              </a:tr>
              <a:tr h="0">
                <a:tc>
                  <a:txBody>
                    <a:bodyPr/>
                    <a:lstStyle/>
                    <a:p>
                      <a:r>
                        <a:rPr lang="it-IT" sz="1400" dirty="0" err="1"/>
                        <a:t>Insufficient</a:t>
                      </a:r>
                      <a:r>
                        <a:rPr lang="it-IT" sz="1400" dirty="0"/>
                        <a:t> Auditing</a:t>
                      </a:r>
                    </a:p>
                  </a:txBody>
                  <a:tcPr/>
                </a:tc>
                <a:tc>
                  <a:txBody>
                    <a:bodyPr/>
                    <a:lstStyle/>
                    <a:p>
                      <a:r>
                        <a:rPr lang="it-IT" sz="1400" dirty="0"/>
                        <a:t>AU-2, AU-3, AU-12</a:t>
                      </a:r>
                    </a:p>
                  </a:txBody>
                  <a:tcPr/>
                </a:tc>
                <a:extLst>
                  <a:ext uri="{0D108BD9-81ED-4DB2-BD59-A6C34878D82A}">
                    <a16:rowId xmlns:a16="http://schemas.microsoft.com/office/drawing/2014/main" val="1568728299"/>
                  </a:ext>
                </a:extLst>
              </a:tr>
              <a:tr h="0">
                <a:tc>
                  <a:txBody>
                    <a:bodyPr/>
                    <a:lstStyle/>
                    <a:p>
                      <a:r>
                        <a:rPr lang="en-US" sz="1400" dirty="0"/>
                        <a:t>Potential Weak Protections for Audit Data</a:t>
                      </a:r>
                      <a:endParaRPr lang="it-IT" sz="1400" dirty="0"/>
                    </a:p>
                  </a:txBody>
                  <a:tcPr/>
                </a:tc>
                <a:tc>
                  <a:txBody>
                    <a:bodyPr/>
                    <a:lstStyle/>
                    <a:p>
                      <a:r>
                        <a:rPr lang="it-IT" sz="1400" dirty="0"/>
                        <a:t>AC-3, CP-9, AU-9</a:t>
                      </a:r>
                    </a:p>
                  </a:txBody>
                  <a:tcPr/>
                </a:tc>
                <a:extLst>
                  <a:ext uri="{0D108BD9-81ED-4DB2-BD59-A6C34878D82A}">
                    <a16:rowId xmlns:a16="http://schemas.microsoft.com/office/drawing/2014/main" val="2105145391"/>
                  </a:ext>
                </a:extLst>
              </a:tr>
              <a:tr h="0">
                <a:tc>
                  <a:txBody>
                    <a:bodyPr/>
                    <a:lstStyle/>
                    <a:p>
                      <a:r>
                        <a:rPr lang="it-IT" sz="1400" dirty="0" err="1"/>
                        <a:t>Authorization</a:t>
                      </a:r>
                      <a:r>
                        <a:rPr lang="it-IT" sz="1400" dirty="0"/>
                        <a:t> Bypass</a:t>
                      </a:r>
                    </a:p>
                  </a:txBody>
                  <a:tcPr/>
                </a:tc>
                <a:tc>
                  <a:txBody>
                    <a:bodyPr/>
                    <a:lstStyle/>
                    <a:p>
                      <a:r>
                        <a:rPr lang="it-IT" sz="1400" dirty="0"/>
                        <a:t>AC-3, AC-5</a:t>
                      </a:r>
                    </a:p>
                  </a:txBody>
                  <a:tcPr/>
                </a:tc>
                <a:extLst>
                  <a:ext uri="{0D108BD9-81ED-4DB2-BD59-A6C34878D82A}">
                    <a16:rowId xmlns:a16="http://schemas.microsoft.com/office/drawing/2014/main" val="2624041948"/>
                  </a:ext>
                </a:extLst>
              </a:tr>
              <a:tr h="0">
                <a:tc>
                  <a:txBody>
                    <a:bodyPr/>
                    <a:lstStyle/>
                    <a:p>
                      <a:r>
                        <a:rPr lang="it-IT" sz="1400" dirty="0"/>
                        <a:t>XSS</a:t>
                      </a:r>
                    </a:p>
                  </a:txBody>
                  <a:tcPr/>
                </a:tc>
                <a:tc>
                  <a:txBody>
                    <a:bodyPr/>
                    <a:lstStyle/>
                    <a:p>
                      <a:r>
                        <a:rPr lang="it-IT" sz="1400" dirty="0"/>
                        <a:t>SC-18</a:t>
                      </a:r>
                    </a:p>
                  </a:txBody>
                  <a:tcPr/>
                </a:tc>
                <a:extLst>
                  <a:ext uri="{0D108BD9-81ED-4DB2-BD59-A6C34878D82A}">
                    <a16:rowId xmlns:a16="http://schemas.microsoft.com/office/drawing/2014/main" val="2993552368"/>
                  </a:ext>
                </a:extLst>
              </a:tr>
              <a:tr h="0">
                <a:tc>
                  <a:txBody>
                    <a:bodyPr/>
                    <a:lstStyle/>
                    <a:p>
                      <a:r>
                        <a:rPr lang="it-IT" sz="1400" dirty="0"/>
                        <a:t>Data Store </a:t>
                      </a:r>
                      <a:r>
                        <a:rPr lang="it-IT" sz="1400" dirty="0" err="1"/>
                        <a:t>could</a:t>
                      </a:r>
                      <a:r>
                        <a:rPr lang="it-IT" sz="1400" dirty="0"/>
                        <a:t> be </a:t>
                      </a:r>
                      <a:r>
                        <a:rPr lang="it-IT" sz="1400" dirty="0" err="1"/>
                        <a:t>corrupted</a:t>
                      </a:r>
                      <a:endParaRPr lang="it-IT" sz="1400" dirty="0"/>
                    </a:p>
                  </a:txBody>
                  <a:tcPr/>
                </a:tc>
                <a:tc>
                  <a:txBody>
                    <a:bodyPr/>
                    <a:lstStyle/>
                    <a:p>
                      <a:r>
                        <a:rPr lang="it-IT" sz="1400" dirty="0"/>
                        <a:t>SC-8</a:t>
                      </a:r>
                    </a:p>
                  </a:txBody>
                  <a:tcPr/>
                </a:tc>
                <a:extLst>
                  <a:ext uri="{0D108BD9-81ED-4DB2-BD59-A6C34878D82A}">
                    <a16:rowId xmlns:a16="http://schemas.microsoft.com/office/drawing/2014/main" val="4147275105"/>
                  </a:ext>
                </a:extLst>
              </a:tr>
            </a:tbl>
          </a:graphicData>
        </a:graphic>
      </p:graphicFrame>
    </p:spTree>
    <p:extLst>
      <p:ext uri="{BB962C8B-B14F-4D97-AF65-F5344CB8AC3E}">
        <p14:creationId xmlns:p14="http://schemas.microsoft.com/office/powerpoint/2010/main" val="102916200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F1CA4ABC-BD8F-4BC6-DA61-61E294FC87EE}"/>
              </a:ext>
            </a:extLst>
          </p:cNvPr>
          <p:cNvSpPr txBox="1"/>
          <p:nvPr/>
        </p:nvSpPr>
        <p:spPr>
          <a:xfrm>
            <a:off x="9272337" y="5544760"/>
            <a:ext cx="2919663" cy="1323439"/>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Valerio Mennillo</a:t>
            </a:r>
          </a:p>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Dario Riccardi</a:t>
            </a:r>
          </a:p>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Giuseppe Spiezia</a:t>
            </a:r>
          </a:p>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Anna Varriale</a:t>
            </a:r>
          </a:p>
        </p:txBody>
      </p:sp>
      <p:pic>
        <p:nvPicPr>
          <p:cNvPr id="8" name="Immagine 7">
            <a:extLst>
              <a:ext uri="{FF2B5EF4-FFF2-40B4-BE49-F238E27FC236}">
                <a16:creationId xmlns:a16="http://schemas.microsoft.com/office/drawing/2014/main" id="{4263EC9C-AA09-8701-F699-5BB6D0807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8214" y="1066892"/>
            <a:ext cx="5033155" cy="5521675"/>
          </a:xfrm>
          <a:prstGeom prst="rect">
            <a:avLst/>
          </a:prstGeom>
        </p:spPr>
      </p:pic>
      <p:sp>
        <p:nvSpPr>
          <p:cNvPr id="9" name="CasellaDiTesto 8">
            <a:extLst>
              <a:ext uri="{FF2B5EF4-FFF2-40B4-BE49-F238E27FC236}">
                <a16:creationId xmlns:a16="http://schemas.microsoft.com/office/drawing/2014/main" id="{F10C6E57-4942-C8FC-3FDC-82510877158F}"/>
              </a:ext>
            </a:extLst>
          </p:cNvPr>
          <p:cNvSpPr txBox="1"/>
          <p:nvPr/>
        </p:nvSpPr>
        <p:spPr>
          <a:xfrm>
            <a:off x="2791642" y="3237044"/>
            <a:ext cx="6949518" cy="1200329"/>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it-IT" sz="7200" b="1" i="0" u="none" strike="noStrike" kern="1200" cap="none" spc="0" normalizeH="0" baseline="0" noProof="0" dirty="0">
                <a:ln>
                  <a:noFill/>
                </a:ln>
                <a:solidFill>
                  <a:prstClr val="black"/>
                </a:solidFill>
                <a:effectLst/>
                <a:uLnTx/>
                <a:uFillTx/>
                <a:latin typeface="Calibri"/>
                <a:ea typeface="+mn-ea"/>
                <a:cs typeface="+mn-cs"/>
              </a:rPr>
              <a:t>CONTROLLI AC</a:t>
            </a:r>
            <a:endParaRPr kumimoji="0" lang="it-IT" sz="6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10" name="Immagine 9">
            <a:extLst>
              <a:ext uri="{FF2B5EF4-FFF2-40B4-BE49-F238E27FC236}">
                <a16:creationId xmlns:a16="http://schemas.microsoft.com/office/drawing/2014/main" id="{4312078E-8A5C-93DB-FC9D-CB6763980600}"/>
              </a:ext>
            </a:extLst>
          </p:cNvPr>
          <p:cNvPicPr>
            <a:picLocks noChangeAspect="1"/>
          </p:cNvPicPr>
          <p:nvPr/>
        </p:nvPicPr>
        <p:blipFill>
          <a:blip r:embed="rId3"/>
          <a:stretch>
            <a:fillRect/>
          </a:stretch>
        </p:blipFill>
        <p:spPr>
          <a:xfrm>
            <a:off x="0" y="0"/>
            <a:ext cx="4210050" cy="1085850"/>
          </a:xfrm>
          <a:prstGeom prst="rect">
            <a:avLst/>
          </a:prstGeom>
        </p:spPr>
      </p:pic>
    </p:spTree>
    <p:extLst>
      <p:ext uri="{BB962C8B-B14F-4D97-AF65-F5344CB8AC3E}">
        <p14:creationId xmlns:p14="http://schemas.microsoft.com/office/powerpoint/2010/main" val="16887685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B9284A-F6F0-DF0A-CE51-FD0BD117C7A6}"/>
              </a:ext>
            </a:extLst>
          </p:cNvPr>
          <p:cNvSpPr>
            <a:spLocks noGrp="1"/>
          </p:cNvSpPr>
          <p:nvPr>
            <p:ph type="title"/>
          </p:nvPr>
        </p:nvSpPr>
        <p:spPr>
          <a:xfrm>
            <a:off x="4212701" y="-126"/>
            <a:ext cx="4786920" cy="826209"/>
          </a:xfrm>
        </p:spPr>
        <p:txBody>
          <a:bodyPr>
            <a:noAutofit/>
          </a:bodyPr>
          <a:lstStyle/>
          <a:p>
            <a:r>
              <a:rPr lang="it-IT" sz="5400" b="1"/>
              <a:t>AUTHORIZATION</a:t>
            </a:r>
          </a:p>
        </p:txBody>
      </p:sp>
      <p:sp>
        <p:nvSpPr>
          <p:cNvPr id="3" name="Segnaposto contenuto 2">
            <a:extLst>
              <a:ext uri="{FF2B5EF4-FFF2-40B4-BE49-F238E27FC236}">
                <a16:creationId xmlns:a16="http://schemas.microsoft.com/office/drawing/2014/main" id="{EB351F24-7DBD-3D9E-02FC-491267C73510}"/>
              </a:ext>
            </a:extLst>
          </p:cNvPr>
          <p:cNvSpPr>
            <a:spLocks noGrp="1"/>
          </p:cNvSpPr>
          <p:nvPr>
            <p:ph idx="1"/>
          </p:nvPr>
        </p:nvSpPr>
        <p:spPr>
          <a:xfrm>
            <a:off x="838200" y="1680579"/>
            <a:ext cx="10515600" cy="4351338"/>
          </a:xfrm>
        </p:spPr>
        <p:txBody>
          <a:bodyPr>
            <a:normAutofit/>
          </a:bodyPr>
          <a:lstStyle/>
          <a:p>
            <a:pPr marL="0" indent="0" algn="just">
              <a:buNone/>
            </a:pPr>
            <a:r>
              <a:rPr lang="it-IT" sz="3200"/>
              <a:t>Una volta che l’utente è stato autenticato, si verificano i permessi che possiede per capire quali </a:t>
            </a:r>
            <a:r>
              <a:rPr lang="it-IT" sz="3200" b="1"/>
              <a:t>operazioni</a:t>
            </a:r>
            <a:r>
              <a:rPr lang="it-IT" sz="3200"/>
              <a:t> può compiere. Nel caso della nostra applicazione, distinguiamo:</a:t>
            </a:r>
            <a:endParaRPr lang="it-IT" sz="3200" i="1"/>
          </a:p>
          <a:p>
            <a:pPr algn="just"/>
            <a:r>
              <a:rPr lang="it-IT" sz="3200" i="1"/>
              <a:t>Utente registrato</a:t>
            </a:r>
          </a:p>
          <a:p>
            <a:pPr algn="just"/>
            <a:r>
              <a:rPr lang="it-IT" sz="3200" i="1"/>
              <a:t>Gestore video</a:t>
            </a:r>
          </a:p>
          <a:p>
            <a:pPr algn="just"/>
            <a:r>
              <a:rPr lang="it-IT" sz="3200" i="1"/>
              <a:t>Amministratore di sistema</a:t>
            </a:r>
          </a:p>
        </p:txBody>
      </p:sp>
      <p:pic>
        <p:nvPicPr>
          <p:cNvPr id="4" name="Immagine 3">
            <a:extLst>
              <a:ext uri="{FF2B5EF4-FFF2-40B4-BE49-F238E27FC236}">
                <a16:creationId xmlns:a16="http://schemas.microsoft.com/office/drawing/2014/main" id="{DBA1519E-0C0E-5329-91FC-874F8E08C6EC}"/>
              </a:ext>
            </a:extLst>
          </p:cNvPr>
          <p:cNvPicPr>
            <a:picLocks noChangeAspect="1"/>
          </p:cNvPicPr>
          <p:nvPr/>
        </p:nvPicPr>
        <p:blipFill>
          <a:blip r:embed="rId2"/>
          <a:stretch>
            <a:fillRect/>
          </a:stretch>
        </p:blipFill>
        <p:spPr>
          <a:xfrm>
            <a:off x="0" y="-126"/>
            <a:ext cx="4212701" cy="1085182"/>
          </a:xfrm>
          <a:prstGeom prst="rect">
            <a:avLst/>
          </a:prstGeom>
        </p:spPr>
      </p:pic>
    </p:spTree>
    <p:extLst>
      <p:ext uri="{BB962C8B-B14F-4D97-AF65-F5344CB8AC3E}">
        <p14:creationId xmlns:p14="http://schemas.microsoft.com/office/powerpoint/2010/main" val="241180275"/>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44DD48-894C-37BF-D6FE-A98FB591A879}"/>
              </a:ext>
            </a:extLst>
          </p:cNvPr>
          <p:cNvSpPr>
            <a:spLocks noGrp="1"/>
          </p:cNvSpPr>
          <p:nvPr>
            <p:ph type="title"/>
          </p:nvPr>
        </p:nvSpPr>
        <p:spPr>
          <a:xfrm>
            <a:off x="4212701" y="-205371"/>
            <a:ext cx="7301275" cy="1698171"/>
          </a:xfrm>
        </p:spPr>
        <p:txBody>
          <a:bodyPr>
            <a:normAutofit/>
          </a:bodyPr>
          <a:lstStyle/>
          <a:p>
            <a:r>
              <a:rPr lang="it-IT" sz="5400" b="1"/>
              <a:t>FAMIGLIA DI CONTROLLI:</a:t>
            </a:r>
            <a:br>
              <a:rPr lang="it-IT" sz="5400" b="1"/>
            </a:br>
            <a:r>
              <a:rPr lang="it-IT" sz="5400" b="1"/>
              <a:t>ACCESS CONTROL</a:t>
            </a:r>
          </a:p>
        </p:txBody>
      </p:sp>
      <p:sp>
        <p:nvSpPr>
          <p:cNvPr id="3" name="Segnaposto contenuto 2">
            <a:extLst>
              <a:ext uri="{FF2B5EF4-FFF2-40B4-BE49-F238E27FC236}">
                <a16:creationId xmlns:a16="http://schemas.microsoft.com/office/drawing/2014/main" id="{7C8E28B9-D30D-8219-F8DB-BBFF2F3B9A8F}"/>
              </a:ext>
            </a:extLst>
          </p:cNvPr>
          <p:cNvSpPr>
            <a:spLocks noGrp="1"/>
          </p:cNvSpPr>
          <p:nvPr>
            <p:ph idx="1"/>
          </p:nvPr>
        </p:nvSpPr>
        <p:spPr>
          <a:xfrm>
            <a:off x="214603" y="1862947"/>
            <a:ext cx="11747241" cy="4351338"/>
          </a:xfrm>
        </p:spPr>
        <p:txBody>
          <a:bodyPr>
            <a:normAutofit/>
          </a:bodyPr>
          <a:lstStyle/>
          <a:p>
            <a:pPr marL="0" indent="0" algn="just">
              <a:buNone/>
            </a:pPr>
            <a:r>
              <a:rPr lang="it-IT" sz="3200"/>
              <a:t>Le organizzazioni devono limitare l’accesso al sistema informativo agli utenti e ai processi autorizzati agendo per conto di utenti autorizzati, o dispositivi (inclusi altri sistemi informativi) e ai tipi di operazioni e funzioni che gli utenti autorizzati possono esercitare.</a:t>
            </a:r>
          </a:p>
          <a:p>
            <a:pPr marL="0" indent="0" algn="just">
              <a:buNone/>
            </a:pPr>
            <a:endParaRPr lang="it-IT" sz="3200"/>
          </a:p>
          <a:p>
            <a:pPr marL="0" indent="0" algn="just">
              <a:buNone/>
            </a:pPr>
            <a:r>
              <a:rPr lang="it-IT" sz="3200"/>
              <a:t>Per quanto riguarda questa famiglia di controlli, abbiamo valutato la nostra applicazione con:</a:t>
            </a:r>
          </a:p>
          <a:p>
            <a:pPr marL="0" indent="0" algn="just">
              <a:buNone/>
            </a:pPr>
            <a:r>
              <a:rPr lang="it-IT" sz="3200"/>
              <a:t> assurance level = moderate.</a:t>
            </a:r>
          </a:p>
        </p:txBody>
      </p:sp>
      <p:pic>
        <p:nvPicPr>
          <p:cNvPr id="5" name="Immagine 4">
            <a:extLst>
              <a:ext uri="{FF2B5EF4-FFF2-40B4-BE49-F238E27FC236}">
                <a16:creationId xmlns:a16="http://schemas.microsoft.com/office/drawing/2014/main" id="{DD8C75E8-BC89-52E5-CB54-EC215A9B0162}"/>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116624250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325563"/>
          </a:xfrm>
        </p:spPr>
        <p:txBody>
          <a:bodyPr>
            <a:noAutofit/>
          </a:bodyPr>
          <a:lstStyle/>
          <a:p>
            <a:r>
              <a:rPr lang="it-IT" sz="5400" b="1"/>
              <a:t>AC-1 POLICY AND PROCEDURES</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10413" y="1459397"/>
            <a:ext cx="11991392" cy="5211989"/>
          </a:xfrm>
        </p:spPr>
        <p:txBody>
          <a:bodyPr>
            <a:normAutofit/>
          </a:bodyPr>
          <a:lstStyle/>
          <a:p>
            <a:pPr marL="0" indent="0" algn="just">
              <a:buNone/>
            </a:pPr>
            <a:r>
              <a:rPr lang="it-IT" sz="2400"/>
              <a:t>L’organizzazione:</a:t>
            </a:r>
          </a:p>
          <a:p>
            <a:pPr algn="just"/>
            <a:r>
              <a:rPr lang="it-IT" sz="2400"/>
              <a:t>sviluppa, documenta e divulga a [Assignment: personale o ruoli definiti dall’organizzazione]:</a:t>
            </a:r>
          </a:p>
          <a:p>
            <a:pPr marL="914400" lvl="1" indent="-457200" algn="just">
              <a:buFont typeface="+mj-lt"/>
              <a:buAutoNum type="arabicPeriod"/>
            </a:pPr>
            <a:r>
              <a:rPr lang="it-IT"/>
              <a:t>una politica di controllo degli accessi che affronti scopo, ambito, ruoli, responsabilità, impegno di gestione, coordinamento tra entità organizzative e conformità;</a:t>
            </a:r>
          </a:p>
          <a:p>
            <a:pPr marL="914400" lvl="1" indent="-457200" algn="just">
              <a:buFont typeface="+mj-lt"/>
              <a:buAutoNum type="arabicPeriod"/>
            </a:pPr>
            <a:r>
              <a:rPr lang="it-IT"/>
              <a:t>procedure per facilitare l’attuazione della politica di controllo degli accessi e dei relativi controlli degli accessi;</a:t>
            </a:r>
          </a:p>
          <a:p>
            <a:pPr algn="just"/>
            <a:r>
              <a:rPr lang="it-IT" sz="2400"/>
              <a:t>revisiona e aggiorna l’attuale:</a:t>
            </a:r>
          </a:p>
          <a:p>
            <a:pPr marL="914400" lvl="1" indent="-457200" algn="just">
              <a:buFont typeface="+mj-lt"/>
              <a:buAutoNum type="arabicPeriod"/>
            </a:pPr>
            <a:r>
              <a:rPr lang="it-IT"/>
              <a:t>politica di controllo degli accessi [Assignment: frequenza definita dall’organizzazione];</a:t>
            </a:r>
          </a:p>
          <a:p>
            <a:pPr marL="914400" lvl="1" indent="-457200" algn="just">
              <a:buFont typeface="+mj-lt"/>
              <a:buAutoNum type="arabicPeriod"/>
            </a:pPr>
            <a:r>
              <a:rPr lang="it-IT"/>
              <a:t>procedure di controllo degli accessi [Assignment: frequenza definita dall’organizzazione].</a:t>
            </a:r>
          </a:p>
          <a:p>
            <a:pPr marL="0" indent="0">
              <a:buNone/>
            </a:pPr>
            <a:r>
              <a:rPr lang="it-IT" sz="2400" i="1"/>
              <a:t>Implementazione</a:t>
            </a:r>
            <a:r>
              <a:rPr lang="it-IT" sz="2400"/>
              <a:t>: Per implementare le policy all’interno del nostro sistema è stato utilizzato lo standard RBAC (role based access control). </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3661466552"/>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78B1DC-E745-2045-399B-EA2E4F5F2814}"/>
              </a:ext>
            </a:extLst>
          </p:cNvPr>
          <p:cNvSpPr>
            <a:spLocks noGrp="1"/>
          </p:cNvSpPr>
          <p:nvPr>
            <p:ph type="title"/>
          </p:nvPr>
        </p:nvSpPr>
        <p:spPr>
          <a:xfrm>
            <a:off x="4212701" y="0"/>
            <a:ext cx="4517571" cy="1325563"/>
          </a:xfrm>
        </p:spPr>
        <p:txBody>
          <a:bodyPr>
            <a:noAutofit/>
          </a:bodyPr>
          <a:lstStyle/>
          <a:p>
            <a:r>
              <a:rPr lang="it-IT" sz="5400" b="1"/>
              <a:t>AC-2 ACCOUNT MANAGEMENT</a:t>
            </a:r>
          </a:p>
        </p:txBody>
      </p:sp>
      <p:sp>
        <p:nvSpPr>
          <p:cNvPr id="3" name="Segnaposto contenuto 2">
            <a:extLst>
              <a:ext uri="{FF2B5EF4-FFF2-40B4-BE49-F238E27FC236}">
                <a16:creationId xmlns:a16="http://schemas.microsoft.com/office/drawing/2014/main" id="{753FA3E9-412F-E8CC-B1F5-AB91CE984E88}"/>
              </a:ext>
            </a:extLst>
          </p:cNvPr>
          <p:cNvSpPr>
            <a:spLocks noGrp="1"/>
          </p:cNvSpPr>
          <p:nvPr>
            <p:ph idx="1"/>
          </p:nvPr>
        </p:nvSpPr>
        <p:spPr>
          <a:xfrm>
            <a:off x="206829" y="1866738"/>
            <a:ext cx="11778341" cy="4362612"/>
          </a:xfrm>
        </p:spPr>
        <p:txBody>
          <a:bodyPr>
            <a:normAutofit lnSpcReduction="10000"/>
          </a:bodyPr>
          <a:lstStyle/>
          <a:p>
            <a:pPr marL="0" indent="0" algn="just">
              <a:buNone/>
            </a:pPr>
            <a:r>
              <a:rPr lang="it-IT" sz="2400"/>
              <a:t>L’organizzazione: </a:t>
            </a:r>
          </a:p>
          <a:p>
            <a:pPr algn="just"/>
            <a:r>
              <a:rPr lang="it-IT" sz="2400"/>
              <a:t>identifica, seleziona e assegna i tipi di account del sistema informativo;</a:t>
            </a:r>
          </a:p>
          <a:p>
            <a:pPr algn="just"/>
            <a:r>
              <a:rPr lang="it-IT" sz="2400"/>
              <a:t>specifica gli utenti autorizzati del sistema informativo, l’appartenenza a gruppi e ruoli e le autorizzazioni di accesso (ovvero i privilegi) e altri attributi (come richiesto) per ciascun account;</a:t>
            </a:r>
          </a:p>
          <a:p>
            <a:pPr algn="just"/>
            <a:r>
              <a:rPr lang="it-IT" sz="2400"/>
              <a:t>crea, abilita, modifica, disabilita e rimuove account del sistema informativo in conformità con [Assignment: procedure o condizioni definite dall’organizzazione]; </a:t>
            </a:r>
          </a:p>
          <a:p>
            <a:pPr algn="just"/>
            <a:r>
              <a:rPr lang="it-IT" sz="2400"/>
              <a:t>autorizza l’accesso al sistema informativo in base a: 1. un’autorizzazione di accesso valida; 2. utilizzo previsto del sistema; 3. altri attributi richiesti dall’organizzazione o dalle missioni/funzioni aziendali associate;</a:t>
            </a:r>
          </a:p>
          <a:p>
            <a:pPr algn="just"/>
            <a:r>
              <a:rPr lang="it-IT" sz="2400"/>
              <a:t>stabilisce un processo per la riemissione delle credenziali dell’account condiviso/di gruppo (se distribuito) quando gli individui vengono rimossi dal gruppo. </a:t>
            </a:r>
          </a:p>
        </p:txBody>
      </p:sp>
      <p:pic>
        <p:nvPicPr>
          <p:cNvPr id="4" name="Immagine 3">
            <a:extLst>
              <a:ext uri="{FF2B5EF4-FFF2-40B4-BE49-F238E27FC236}">
                <a16:creationId xmlns:a16="http://schemas.microsoft.com/office/drawing/2014/main" id="{A5781939-3506-450A-A672-3E5DAFDE7F02}"/>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83477057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78B1DC-E745-2045-399B-EA2E4F5F2814}"/>
              </a:ext>
            </a:extLst>
          </p:cNvPr>
          <p:cNvSpPr>
            <a:spLocks noGrp="1"/>
          </p:cNvSpPr>
          <p:nvPr>
            <p:ph type="title"/>
          </p:nvPr>
        </p:nvSpPr>
        <p:spPr>
          <a:xfrm>
            <a:off x="5250926" y="0"/>
            <a:ext cx="4540774" cy="1325563"/>
          </a:xfrm>
        </p:spPr>
        <p:txBody>
          <a:bodyPr>
            <a:noAutofit/>
          </a:bodyPr>
          <a:lstStyle/>
          <a:p>
            <a:r>
              <a:rPr lang="it-IT" sz="5400" b="1"/>
              <a:t>AC-2 ACCOUNT MANAGEMENT</a:t>
            </a:r>
          </a:p>
        </p:txBody>
      </p:sp>
      <p:sp>
        <p:nvSpPr>
          <p:cNvPr id="3" name="Segnaposto contenuto 2">
            <a:extLst>
              <a:ext uri="{FF2B5EF4-FFF2-40B4-BE49-F238E27FC236}">
                <a16:creationId xmlns:a16="http://schemas.microsoft.com/office/drawing/2014/main" id="{753FA3E9-412F-E8CC-B1F5-AB91CE984E88}"/>
              </a:ext>
            </a:extLst>
          </p:cNvPr>
          <p:cNvSpPr>
            <a:spLocks noGrp="1"/>
          </p:cNvSpPr>
          <p:nvPr>
            <p:ph idx="1"/>
          </p:nvPr>
        </p:nvSpPr>
        <p:spPr>
          <a:xfrm>
            <a:off x="166396" y="1325563"/>
            <a:ext cx="11859208" cy="5414930"/>
          </a:xfrm>
        </p:spPr>
        <p:txBody>
          <a:bodyPr>
            <a:normAutofit/>
          </a:bodyPr>
          <a:lstStyle/>
          <a:p>
            <a:pPr marL="0" indent="0" algn="just">
              <a:buNone/>
            </a:pPr>
            <a:r>
              <a:rPr lang="it-IT" sz="2000" b="1"/>
              <a:t>AC-2 (1) AUTOMATED SYSTEM ACCOUNT MANAGEMENT</a:t>
            </a:r>
            <a:r>
              <a:rPr lang="it-IT" sz="2000"/>
              <a:t>: L’organizzazione utilizza meccanismi automatizzati per supportare la gestione degli account del sistema informativo.</a:t>
            </a:r>
          </a:p>
          <a:p>
            <a:pPr marL="0" indent="0" algn="just">
              <a:buNone/>
            </a:pPr>
            <a:r>
              <a:rPr lang="it-IT" sz="2000" i="1"/>
              <a:t>Implementazione</a:t>
            </a:r>
            <a:r>
              <a:rPr lang="it-IT" sz="2000"/>
              <a:t>: Keycloak mette a disposizione una console di account management per gestire gli account utenti.</a:t>
            </a:r>
          </a:p>
          <a:p>
            <a:pPr marL="0" indent="0" algn="just">
              <a:buNone/>
            </a:pPr>
            <a:r>
              <a:rPr lang="it-IT" sz="2000" b="1"/>
              <a:t>AC-2 (4): AUTOMATED AUDIT ACTIONS</a:t>
            </a:r>
            <a:r>
              <a:rPr lang="it-IT" sz="2000"/>
              <a:t>: Il sistema informativo verifica automaticamente le azioni di creazione, modifica, abilitazione, disabilitazione e rimozione dell’account e notifica.</a:t>
            </a:r>
          </a:p>
          <a:p>
            <a:pPr marL="0" indent="0" algn="just">
              <a:buNone/>
            </a:pPr>
            <a:r>
              <a:rPr lang="it-IT" sz="2000" i="1"/>
              <a:t>Implementazione</a:t>
            </a:r>
            <a:r>
              <a:rPr lang="it-IT" sz="2000"/>
              <a:t>: Keycloak mette a disposizione una console di account management per gestire gli account utenti.</a:t>
            </a:r>
          </a:p>
          <a:p>
            <a:pPr marL="0" indent="0" algn="just">
              <a:buNone/>
            </a:pPr>
            <a:r>
              <a:rPr lang="it-IT" sz="2000" b="1"/>
              <a:t>AC-2 (5) INACTIVITY LOGOUT: </a:t>
            </a:r>
            <a:r>
              <a:rPr lang="it-IT" sz="2000"/>
              <a:t>Il sistema prevede un logout dell’utente nel momento in cui c’è un periodo di tempo di inattività. </a:t>
            </a:r>
          </a:p>
          <a:p>
            <a:pPr marL="0" indent="0" algn="just">
              <a:buNone/>
            </a:pPr>
            <a:r>
              <a:rPr lang="it-IT" sz="2000" i="1"/>
              <a:t>Implementazione: </a:t>
            </a:r>
            <a:r>
              <a:rPr lang="it-IT" sz="2000"/>
              <a:t>Il sistema attraverso Keycloak prevede un logout forzato dell’utente dopo 15 minuti di inattività. </a:t>
            </a:r>
          </a:p>
          <a:p>
            <a:pPr marL="0" indent="0" algn="just">
              <a:buNone/>
            </a:pPr>
            <a:endParaRPr lang="it-IT" sz="2000"/>
          </a:p>
        </p:txBody>
      </p:sp>
      <p:pic>
        <p:nvPicPr>
          <p:cNvPr id="4" name="Immagine 3">
            <a:extLst>
              <a:ext uri="{FF2B5EF4-FFF2-40B4-BE49-F238E27FC236}">
                <a16:creationId xmlns:a16="http://schemas.microsoft.com/office/drawing/2014/main" id="{A5781939-3506-450A-A672-3E5DAFDE7F02}"/>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56674836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78B1DC-E745-2045-399B-EA2E4F5F2814}"/>
              </a:ext>
            </a:extLst>
          </p:cNvPr>
          <p:cNvSpPr>
            <a:spLocks noGrp="1"/>
          </p:cNvSpPr>
          <p:nvPr>
            <p:ph type="title"/>
          </p:nvPr>
        </p:nvSpPr>
        <p:spPr>
          <a:xfrm>
            <a:off x="5336651" y="0"/>
            <a:ext cx="4674124" cy="1325563"/>
          </a:xfrm>
        </p:spPr>
        <p:txBody>
          <a:bodyPr>
            <a:noAutofit/>
          </a:bodyPr>
          <a:lstStyle/>
          <a:p>
            <a:r>
              <a:rPr lang="it-IT" sz="5400" b="1"/>
              <a:t>AC-3 ACCESS ENFORCEMENT</a:t>
            </a:r>
          </a:p>
        </p:txBody>
      </p:sp>
      <p:sp>
        <p:nvSpPr>
          <p:cNvPr id="3" name="Segnaposto contenuto 2">
            <a:extLst>
              <a:ext uri="{FF2B5EF4-FFF2-40B4-BE49-F238E27FC236}">
                <a16:creationId xmlns:a16="http://schemas.microsoft.com/office/drawing/2014/main" id="{753FA3E9-412F-E8CC-B1F5-AB91CE984E88}"/>
              </a:ext>
            </a:extLst>
          </p:cNvPr>
          <p:cNvSpPr>
            <a:spLocks noGrp="1"/>
          </p:cNvSpPr>
          <p:nvPr>
            <p:ph idx="1"/>
          </p:nvPr>
        </p:nvSpPr>
        <p:spPr>
          <a:xfrm>
            <a:off x="149290" y="1325563"/>
            <a:ext cx="11787786" cy="5275262"/>
          </a:xfrm>
        </p:spPr>
        <p:txBody>
          <a:bodyPr>
            <a:normAutofit lnSpcReduction="10000"/>
          </a:bodyPr>
          <a:lstStyle/>
          <a:p>
            <a:pPr marL="0" indent="0" algn="just">
              <a:buNone/>
            </a:pPr>
            <a:endParaRPr lang="it-IT" sz="2000"/>
          </a:p>
          <a:p>
            <a:pPr marL="0" indent="0" algn="just">
              <a:buNone/>
            </a:pPr>
            <a:r>
              <a:rPr lang="it-IT" sz="2000"/>
              <a:t>Il sistema informativo applica le autorizzazioni approvate per l’accesso logico alle informazioni e alle risorse di sistema in conformità con le politiche di controllo degli accessi applicabili. </a:t>
            </a:r>
          </a:p>
          <a:p>
            <a:pPr marL="0" indent="0" algn="just">
              <a:buNone/>
            </a:pPr>
            <a:r>
              <a:rPr lang="it-IT" sz="2000" b="1"/>
              <a:t>AC-3 (5) SECURITY-RELEVANT INFORMATION: </a:t>
            </a:r>
            <a:r>
              <a:rPr lang="it-IT" sz="2000"/>
              <a:t>Prevenire l’accesso a informazioni rilevanti per la sicurezza quando il sistema si trova in uno stato operabile.</a:t>
            </a:r>
          </a:p>
          <a:p>
            <a:pPr marL="0" indent="0" algn="just">
              <a:buNone/>
            </a:pPr>
            <a:r>
              <a:rPr lang="it-IT" sz="2000" i="1"/>
              <a:t>Implementazione: </a:t>
            </a:r>
            <a:r>
              <a:rPr lang="it-IT" sz="2000"/>
              <a:t>L’applicazione impiega servizi per proteggere i dati privati e applica crittografia al livello trasporto per tutte le comunicazioni con entità esterne al perimetro di sicurezza, descritto dalla rete privata realizzata nell’infrastruttura cloud; inoltre, impiega un servizio di Identity and Access Management per garantire che soltanto entità autorizzate possano accedere alle risorse del sistema.</a:t>
            </a:r>
          </a:p>
          <a:p>
            <a:pPr marL="0" indent="0" algn="just">
              <a:buNone/>
            </a:pPr>
            <a:r>
              <a:rPr lang="it-IT" sz="2000" b="1"/>
              <a:t>AC-3 (7) ROLE-BASED ACCESS CONTROL:</a:t>
            </a:r>
            <a:r>
              <a:rPr lang="it-IT" sz="2000"/>
              <a:t> Definire l’accesso alle risorse in base al ruolo assunto dal soggetto.</a:t>
            </a:r>
          </a:p>
          <a:p>
            <a:pPr marL="0" indent="0" algn="just">
              <a:buNone/>
            </a:pPr>
            <a:r>
              <a:rPr lang="it-IT" sz="2000" i="1"/>
              <a:t>Implementazione</a:t>
            </a:r>
            <a:r>
              <a:rPr lang="it-IT" sz="2000"/>
              <a:t>: Keycloak, il sistema di IAM impiegato nell’applicazione, permette di applicare la politica RBAC per il controllo degli accessi.</a:t>
            </a:r>
          </a:p>
          <a:p>
            <a:pPr marL="0" indent="0" algn="just">
              <a:buNone/>
            </a:pPr>
            <a:r>
              <a:rPr lang="it-IT" sz="2000" b="1"/>
              <a:t>AC-3 (11) RESTRICT ACCESS TO SPECIFIC INFORMATION TYPES:</a:t>
            </a:r>
            <a:r>
              <a:rPr lang="it-IT" sz="2000"/>
              <a:t> Implementare un accesso basato su ruolo che permette l’accesso a specifiche informazioni all’interno del database e non alla sua interezza.</a:t>
            </a:r>
          </a:p>
          <a:p>
            <a:pPr marL="0" indent="0" algn="just">
              <a:buNone/>
            </a:pPr>
            <a:r>
              <a:rPr lang="it-IT" sz="2000" i="1"/>
              <a:t>Implementazione</a:t>
            </a:r>
            <a:r>
              <a:rPr lang="it-IT" sz="2000"/>
              <a:t>: Esiste un account temporaneo per l'accesso a </a:t>
            </a:r>
            <a:r>
              <a:rPr lang="it-IT" sz="2000" i="1" err="1"/>
              <a:t>MongoDB </a:t>
            </a:r>
            <a:r>
              <a:rPr lang="it-IT" sz="2000"/>
              <a:t>per ogni microservizio, il cui ruolo è stato definito assegnando a ognuno di essi un insieme minimale di azioni permesse, definito a grana fine in modo coerente con i privilegi necessari all'applicazione tali da permetterne il corretto funzionamento. </a:t>
            </a:r>
            <a:endParaRPr lang="it-IT" sz="1600"/>
          </a:p>
          <a:p>
            <a:pPr marL="0" indent="0" algn="just">
              <a:buNone/>
            </a:pPr>
            <a:endParaRPr lang="it-IT" sz="2000"/>
          </a:p>
          <a:p>
            <a:pPr marL="0" indent="0" algn="just">
              <a:buNone/>
            </a:pPr>
            <a:endParaRPr lang="it-IT" sz="2000"/>
          </a:p>
        </p:txBody>
      </p:sp>
      <p:pic>
        <p:nvPicPr>
          <p:cNvPr id="4" name="Immagine 3">
            <a:extLst>
              <a:ext uri="{FF2B5EF4-FFF2-40B4-BE49-F238E27FC236}">
                <a16:creationId xmlns:a16="http://schemas.microsoft.com/office/drawing/2014/main" id="{A5781939-3506-450A-A672-3E5DAFDE7F02}"/>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32138493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753FA3E9-412F-E8CC-B1F5-AB91CE984E88}"/>
              </a:ext>
            </a:extLst>
          </p:cNvPr>
          <p:cNvSpPr>
            <a:spLocks noGrp="1"/>
          </p:cNvSpPr>
          <p:nvPr>
            <p:ph idx="1"/>
          </p:nvPr>
        </p:nvSpPr>
        <p:spPr>
          <a:xfrm>
            <a:off x="149290" y="1325563"/>
            <a:ext cx="11787786" cy="5414930"/>
          </a:xfrm>
        </p:spPr>
        <p:txBody>
          <a:bodyPr>
            <a:normAutofit/>
          </a:bodyPr>
          <a:lstStyle/>
          <a:p>
            <a:pPr marL="0" indent="0" algn="just">
              <a:buNone/>
            </a:pPr>
            <a:endParaRPr lang="it-IT" sz="2000"/>
          </a:p>
          <a:p>
            <a:pPr marL="0" indent="0" algn="just">
              <a:buNone/>
            </a:pPr>
            <a:endParaRPr lang="it-IT" sz="2000"/>
          </a:p>
        </p:txBody>
      </p:sp>
      <p:pic>
        <p:nvPicPr>
          <p:cNvPr id="4" name="Immagine 3">
            <a:extLst>
              <a:ext uri="{FF2B5EF4-FFF2-40B4-BE49-F238E27FC236}">
                <a16:creationId xmlns:a16="http://schemas.microsoft.com/office/drawing/2014/main" id="{A5781939-3506-450A-A672-3E5DAFDE7F02}"/>
              </a:ext>
            </a:extLst>
          </p:cNvPr>
          <p:cNvPicPr>
            <a:picLocks noChangeAspect="1"/>
          </p:cNvPicPr>
          <p:nvPr/>
        </p:nvPicPr>
        <p:blipFill>
          <a:blip r:embed="rId2"/>
          <a:stretch>
            <a:fillRect/>
          </a:stretch>
        </p:blipFill>
        <p:spPr>
          <a:xfrm>
            <a:off x="0" y="0"/>
            <a:ext cx="4212701" cy="1085182"/>
          </a:xfrm>
          <a:prstGeom prst="rect">
            <a:avLst/>
          </a:prstGeom>
        </p:spPr>
      </p:pic>
      <p:pic>
        <p:nvPicPr>
          <p:cNvPr id="5" name="Immagine 4">
            <a:extLst>
              <a:ext uri="{FF2B5EF4-FFF2-40B4-BE49-F238E27FC236}">
                <a16:creationId xmlns:a16="http://schemas.microsoft.com/office/drawing/2014/main" id="{94589FED-3CDE-F361-D334-634B437AC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624" y="2663123"/>
            <a:ext cx="10752752" cy="1531753"/>
          </a:xfrm>
          <a:prstGeom prst="rect">
            <a:avLst/>
          </a:prstGeom>
        </p:spPr>
      </p:pic>
    </p:spTree>
    <p:extLst>
      <p:ext uri="{BB962C8B-B14F-4D97-AF65-F5344CB8AC3E}">
        <p14:creationId xmlns:p14="http://schemas.microsoft.com/office/powerpoint/2010/main" val="704988548"/>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78B1DC-E745-2045-399B-EA2E4F5F2814}"/>
              </a:ext>
            </a:extLst>
          </p:cNvPr>
          <p:cNvSpPr>
            <a:spLocks noGrp="1"/>
          </p:cNvSpPr>
          <p:nvPr>
            <p:ph type="title"/>
          </p:nvPr>
        </p:nvSpPr>
        <p:spPr>
          <a:xfrm>
            <a:off x="4212701" y="0"/>
            <a:ext cx="6244710" cy="1325563"/>
          </a:xfrm>
        </p:spPr>
        <p:txBody>
          <a:bodyPr>
            <a:noAutofit/>
          </a:bodyPr>
          <a:lstStyle/>
          <a:p>
            <a:r>
              <a:rPr lang="it-IT" sz="5400" b="1"/>
              <a:t>AC-4 INFORMATION FLOW ENFORCEMENT</a:t>
            </a:r>
          </a:p>
        </p:txBody>
      </p:sp>
      <p:sp>
        <p:nvSpPr>
          <p:cNvPr id="3" name="Segnaposto contenuto 2">
            <a:extLst>
              <a:ext uri="{FF2B5EF4-FFF2-40B4-BE49-F238E27FC236}">
                <a16:creationId xmlns:a16="http://schemas.microsoft.com/office/drawing/2014/main" id="{753FA3E9-412F-E8CC-B1F5-AB91CE984E88}"/>
              </a:ext>
            </a:extLst>
          </p:cNvPr>
          <p:cNvSpPr>
            <a:spLocks noGrp="1"/>
          </p:cNvSpPr>
          <p:nvPr>
            <p:ph idx="1"/>
          </p:nvPr>
        </p:nvSpPr>
        <p:spPr>
          <a:xfrm>
            <a:off x="143917" y="1998893"/>
            <a:ext cx="11904165" cy="3517025"/>
          </a:xfrm>
        </p:spPr>
        <p:txBody>
          <a:bodyPr>
            <a:normAutofit/>
          </a:bodyPr>
          <a:lstStyle/>
          <a:p>
            <a:pPr marL="0" indent="0" algn="just">
              <a:buNone/>
            </a:pPr>
            <a:r>
              <a:rPr lang="it-IT" sz="2000"/>
              <a:t>Il sistema utilizza meccanismi di autorizzazione per controllare il flusso di informazioni all’interno del sistema e tra sistemi diversi connessi. </a:t>
            </a:r>
          </a:p>
          <a:p>
            <a:pPr marL="0" indent="0" algn="just">
              <a:buNone/>
            </a:pPr>
            <a:r>
              <a:rPr lang="it-IT" sz="2000" b="1"/>
              <a:t>AC-4 (17) DOMAIN AUTHENTICATION:</a:t>
            </a:r>
            <a:r>
              <a:rPr lang="it-IT" sz="2000"/>
              <a:t> Identificare univocamente e autenticare sorgente e destinazione di ogni trasferimento di informazioni.</a:t>
            </a:r>
          </a:p>
          <a:p>
            <a:pPr marL="0" indent="0" algn="just">
              <a:buNone/>
            </a:pPr>
            <a:r>
              <a:rPr lang="it-IT" sz="2000" i="1"/>
              <a:t>Implementazione</a:t>
            </a:r>
            <a:r>
              <a:rPr lang="it-IT" sz="2000"/>
              <a:t>: Keycloak permette di identificare univocamente un soggetto così da garantire che solo determinati utenti, attraverso la nostra applicazione, possano richiedere le risorse al server. </a:t>
            </a:r>
          </a:p>
          <a:p>
            <a:pPr marL="0" indent="0" algn="just">
              <a:buNone/>
            </a:pPr>
            <a:r>
              <a:rPr lang="it-IT" sz="2000" b="1"/>
              <a:t>AC-4 (24) INTERNAL NORMALIZED FORMAT: </a:t>
            </a:r>
            <a:r>
              <a:rPr lang="it-IT" sz="2000"/>
              <a:t>Convertire i dati in ingresso al server in un formato interno normalizzato quando avviene un trasferimento di informazioni tra domini di sicurezza differenti.</a:t>
            </a:r>
          </a:p>
          <a:p>
            <a:pPr marL="0" indent="0" algn="just">
              <a:buNone/>
            </a:pPr>
            <a:r>
              <a:rPr lang="it-IT" sz="2000" i="1"/>
              <a:t>Implementazione</a:t>
            </a:r>
            <a:r>
              <a:rPr lang="it-IT" sz="2000"/>
              <a:t>: Questo requisito è soddisfatto nell’applicazione in quanto i dati inviati dall’utente al server, mediante richieste HTTPS,  passano sempre per NginX.</a:t>
            </a:r>
          </a:p>
        </p:txBody>
      </p:sp>
      <p:pic>
        <p:nvPicPr>
          <p:cNvPr id="4" name="Immagine 3">
            <a:extLst>
              <a:ext uri="{FF2B5EF4-FFF2-40B4-BE49-F238E27FC236}">
                <a16:creationId xmlns:a16="http://schemas.microsoft.com/office/drawing/2014/main" id="{A5781939-3506-450A-A672-3E5DAFDE7F02}"/>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3126176681"/>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78B1DC-E745-2045-399B-EA2E4F5F2814}"/>
              </a:ext>
            </a:extLst>
          </p:cNvPr>
          <p:cNvSpPr>
            <a:spLocks noGrp="1"/>
          </p:cNvSpPr>
          <p:nvPr>
            <p:ph type="title"/>
          </p:nvPr>
        </p:nvSpPr>
        <p:spPr>
          <a:xfrm>
            <a:off x="4212701" y="0"/>
            <a:ext cx="7979299" cy="1325563"/>
          </a:xfrm>
        </p:spPr>
        <p:txBody>
          <a:bodyPr>
            <a:noAutofit/>
          </a:bodyPr>
          <a:lstStyle/>
          <a:p>
            <a:r>
              <a:rPr lang="it-IT" sz="5400" b="1"/>
              <a:t>AC-5 SEPARATION OF DUTIES</a:t>
            </a:r>
          </a:p>
        </p:txBody>
      </p:sp>
      <p:sp>
        <p:nvSpPr>
          <p:cNvPr id="3" name="Segnaposto contenuto 2">
            <a:extLst>
              <a:ext uri="{FF2B5EF4-FFF2-40B4-BE49-F238E27FC236}">
                <a16:creationId xmlns:a16="http://schemas.microsoft.com/office/drawing/2014/main" id="{753FA3E9-412F-E8CC-B1F5-AB91CE984E88}"/>
              </a:ext>
            </a:extLst>
          </p:cNvPr>
          <p:cNvSpPr>
            <a:spLocks noGrp="1"/>
          </p:cNvSpPr>
          <p:nvPr>
            <p:ph idx="1"/>
          </p:nvPr>
        </p:nvSpPr>
        <p:spPr>
          <a:xfrm>
            <a:off x="143917" y="1800808"/>
            <a:ext cx="11904165" cy="3695117"/>
          </a:xfrm>
        </p:spPr>
        <p:txBody>
          <a:bodyPr>
            <a:normAutofit/>
          </a:bodyPr>
          <a:lstStyle/>
          <a:p>
            <a:pPr marL="0" indent="0" algn="just">
              <a:buNone/>
            </a:pPr>
            <a:r>
              <a:rPr lang="it-IT" sz="2400"/>
              <a:t>Identificare, documentare [Assignment: definizione delle responsabilità definite dall’organizzazione] e definire le autorizzazioni di accesso al sistema per supportare la separazione delle responsabilità.</a:t>
            </a:r>
          </a:p>
          <a:p>
            <a:pPr marL="0" indent="0" algn="just">
              <a:buNone/>
            </a:pPr>
            <a:r>
              <a:rPr lang="it-IT" sz="2400" i="1"/>
              <a:t>Implementazione: </a:t>
            </a:r>
            <a:r>
              <a:rPr lang="it-IT" sz="2400"/>
              <a:t>Questo controllo è stato implementato attraverso la suddivisione degli utenti in due ruoli differenti: </a:t>
            </a:r>
            <a:r>
              <a:rPr lang="it-IT" sz="2400" b="1"/>
              <a:t>utente registrato e gestore video</a:t>
            </a:r>
            <a:r>
              <a:rPr lang="it-IT" sz="2400"/>
              <a:t>. Gli insiemi delle azioni che i due tipi di ruoli possono svolgere sono disgiunti, ad esempio l’utente registrato può sottoscrivere l’abbonamento, acquistare o visualizzare un video, mentre il gestore video si occupare di caricare, modificare o eliminare i video nel sistema. Al fine di evitare conflitto di interessi, uno stesso utente non può avere contemporaneamente i ruoli di utente registrato e di gestore video.</a:t>
            </a:r>
          </a:p>
          <a:p>
            <a:pPr marL="0" indent="0" algn="just">
              <a:buNone/>
            </a:pPr>
            <a:endParaRPr lang="it-IT" sz="2000"/>
          </a:p>
        </p:txBody>
      </p:sp>
      <p:pic>
        <p:nvPicPr>
          <p:cNvPr id="4" name="Immagine 3">
            <a:extLst>
              <a:ext uri="{FF2B5EF4-FFF2-40B4-BE49-F238E27FC236}">
                <a16:creationId xmlns:a16="http://schemas.microsoft.com/office/drawing/2014/main" id="{A5781939-3506-450A-A672-3E5DAFDE7F02}"/>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3727534573"/>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78B1DC-E745-2045-399B-EA2E4F5F2814}"/>
              </a:ext>
            </a:extLst>
          </p:cNvPr>
          <p:cNvSpPr>
            <a:spLocks noGrp="1"/>
          </p:cNvSpPr>
          <p:nvPr>
            <p:ph type="title"/>
          </p:nvPr>
        </p:nvSpPr>
        <p:spPr>
          <a:xfrm>
            <a:off x="4650851" y="0"/>
            <a:ext cx="6398149" cy="1325563"/>
          </a:xfrm>
        </p:spPr>
        <p:txBody>
          <a:bodyPr>
            <a:noAutofit/>
          </a:bodyPr>
          <a:lstStyle/>
          <a:p>
            <a:r>
              <a:rPr lang="it-IT" sz="5400" b="1"/>
              <a:t>AC-6 LEAST PRIVILEGE</a:t>
            </a:r>
          </a:p>
        </p:txBody>
      </p:sp>
      <p:sp>
        <p:nvSpPr>
          <p:cNvPr id="3" name="Segnaposto contenuto 2">
            <a:extLst>
              <a:ext uri="{FF2B5EF4-FFF2-40B4-BE49-F238E27FC236}">
                <a16:creationId xmlns:a16="http://schemas.microsoft.com/office/drawing/2014/main" id="{753FA3E9-412F-E8CC-B1F5-AB91CE984E88}"/>
              </a:ext>
            </a:extLst>
          </p:cNvPr>
          <p:cNvSpPr>
            <a:spLocks noGrp="1"/>
          </p:cNvSpPr>
          <p:nvPr>
            <p:ph idx="1"/>
          </p:nvPr>
        </p:nvSpPr>
        <p:spPr>
          <a:xfrm>
            <a:off x="149289" y="1325563"/>
            <a:ext cx="11754535" cy="5414930"/>
          </a:xfrm>
        </p:spPr>
        <p:txBody>
          <a:bodyPr>
            <a:normAutofit fontScale="92500" lnSpcReduction="10000"/>
          </a:bodyPr>
          <a:lstStyle/>
          <a:p>
            <a:pPr marL="0" indent="0" algn="just">
              <a:buNone/>
            </a:pPr>
            <a:endParaRPr lang="it-IT" sz="1800"/>
          </a:p>
          <a:p>
            <a:pPr marL="0" indent="0" algn="just">
              <a:buNone/>
            </a:pPr>
            <a:r>
              <a:rPr lang="it-IT" sz="2000"/>
              <a:t>L’organizzazione utilizza il principio del privilegio minimo, consentendo solo gli accessi autorizzati agli utenti (o ai processi che agiscono per conto degli utenti) necessari per svolgere i compiti assegnati in conformità con le missioni organizzative e le funzioni aziendali.</a:t>
            </a:r>
          </a:p>
          <a:p>
            <a:pPr marL="0" indent="0" algn="just">
              <a:buNone/>
            </a:pPr>
            <a:r>
              <a:rPr lang="it-IT" sz="2000" b="1"/>
              <a:t>AC-6 (1) AUTHORIZE ACCESS TO SECURITY FUNCTIONS</a:t>
            </a:r>
            <a:r>
              <a:rPr lang="it-IT" sz="2000"/>
              <a:t>: Autorizzare l’accesso alle funzioni di sicurezza (hardware, software o firmware) e ad informazioni rilevanti per la sicurezza.</a:t>
            </a:r>
          </a:p>
          <a:p>
            <a:pPr marL="0" indent="0" algn="just">
              <a:buNone/>
            </a:pPr>
            <a:r>
              <a:rPr lang="it-IT" sz="2000" b="1"/>
              <a:t>AC-6 (2) NON-PRIVILEGED ACCESS FOR NONSECURITY FUNCTIONS</a:t>
            </a:r>
            <a:r>
              <a:rPr lang="it-IT" sz="2000"/>
              <a:t>: L’organizzazione richiede che gli utenti di account o ruoli del sistema informativo, con accesso a funzioni di sicurezza definite dall’organizzazione, utilizzino account o ruoli non privilegiati quando accedono a funzioni non di sicurezza.</a:t>
            </a:r>
          </a:p>
          <a:p>
            <a:pPr marL="0" indent="0" algn="just">
              <a:buNone/>
            </a:pPr>
            <a:r>
              <a:rPr lang="it-IT" sz="2000" b="1"/>
              <a:t>AC-6 (5) PRIVILEGED ACCOUNTS: </a:t>
            </a:r>
            <a:r>
              <a:rPr lang="it-IT" sz="2000"/>
              <a:t>Restringere gli account privilegiati a personale o utenti esclusivi.</a:t>
            </a:r>
          </a:p>
          <a:p>
            <a:pPr marL="0" indent="0" algn="just">
              <a:buNone/>
            </a:pPr>
            <a:r>
              <a:rPr lang="it-IT" sz="2000" b="1"/>
              <a:t>AC-6 (7) REVIEW OF USER PRIVILEGES: </a:t>
            </a:r>
            <a:r>
              <a:rPr lang="it-IT" sz="2000"/>
              <a:t>Il sistema informativo prevede, se necessario, la riassegnazione o la rimozione di privilegi per riflettere correttamente la missione organizzativa e le esigenze aziendali.</a:t>
            </a:r>
          </a:p>
          <a:p>
            <a:pPr marL="0" indent="0" algn="just">
              <a:buNone/>
            </a:pPr>
            <a:r>
              <a:rPr lang="it-IT" sz="2000" b="1"/>
              <a:t>AC-6 (9) LOG USE OF PRIVILEGED FUNCTIONS: </a:t>
            </a:r>
            <a:r>
              <a:rPr lang="it-IT" sz="2000"/>
              <a:t>Il sistema informativo verifica l’esecuzione delle funzioni privilegiate.</a:t>
            </a:r>
          </a:p>
          <a:p>
            <a:pPr marL="0" indent="0" algn="just">
              <a:buNone/>
            </a:pPr>
            <a:r>
              <a:rPr lang="it-IT" sz="2000" b="1"/>
              <a:t>AC-6 (10) PROHIBIT NON PRIVILEGED USERS FROM EXECUTING PRIVILEGED FUNCTIONS: </a:t>
            </a:r>
            <a:r>
              <a:rPr lang="it-IT" sz="2000"/>
              <a:t>Il sistema informativo impedisce agli utenti non privilegiati di eseguire funzioni privilegiate per includere la disabilitazione, l’elusione o alterazione delle misure di sicurezza implementate.</a:t>
            </a:r>
          </a:p>
          <a:p>
            <a:pPr marL="0" indent="0" algn="just">
              <a:buNone/>
            </a:pPr>
            <a:r>
              <a:rPr lang="it-IT" sz="2000" i="1"/>
              <a:t>Implementazione</a:t>
            </a:r>
            <a:r>
              <a:rPr lang="it-IT" sz="2000"/>
              <a:t>: Il sistema prevede l’assegnazione dei privilegi minimi </a:t>
            </a:r>
            <a:r>
              <a:rPr lang="it-IT" sz="2100"/>
              <a:t>ad ogni ruolo. </a:t>
            </a:r>
          </a:p>
          <a:p>
            <a:pPr marL="0" indent="0" algn="just">
              <a:buNone/>
            </a:pPr>
            <a:endParaRPr lang="it-IT" sz="2000"/>
          </a:p>
        </p:txBody>
      </p:sp>
      <p:pic>
        <p:nvPicPr>
          <p:cNvPr id="4" name="Immagine 3">
            <a:extLst>
              <a:ext uri="{FF2B5EF4-FFF2-40B4-BE49-F238E27FC236}">
                <a16:creationId xmlns:a16="http://schemas.microsoft.com/office/drawing/2014/main" id="{A5781939-3506-450A-A672-3E5DAFDE7F02}"/>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507902188"/>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78B1DC-E745-2045-399B-EA2E4F5F2814}"/>
              </a:ext>
            </a:extLst>
          </p:cNvPr>
          <p:cNvSpPr>
            <a:spLocks noGrp="1"/>
          </p:cNvSpPr>
          <p:nvPr>
            <p:ph type="title"/>
          </p:nvPr>
        </p:nvSpPr>
        <p:spPr>
          <a:xfrm>
            <a:off x="4212701" y="0"/>
            <a:ext cx="6045204" cy="1325563"/>
          </a:xfrm>
        </p:spPr>
        <p:txBody>
          <a:bodyPr>
            <a:noAutofit/>
          </a:bodyPr>
          <a:lstStyle/>
          <a:p>
            <a:r>
              <a:rPr lang="it-IT" sz="5400" b="1"/>
              <a:t>AC-7 UNSUCCESSFUL LOGON ATTEMPS</a:t>
            </a:r>
          </a:p>
        </p:txBody>
      </p:sp>
      <p:sp>
        <p:nvSpPr>
          <p:cNvPr id="3" name="Segnaposto contenuto 2">
            <a:extLst>
              <a:ext uri="{FF2B5EF4-FFF2-40B4-BE49-F238E27FC236}">
                <a16:creationId xmlns:a16="http://schemas.microsoft.com/office/drawing/2014/main" id="{753FA3E9-412F-E8CC-B1F5-AB91CE984E88}"/>
              </a:ext>
            </a:extLst>
          </p:cNvPr>
          <p:cNvSpPr>
            <a:spLocks noGrp="1"/>
          </p:cNvSpPr>
          <p:nvPr>
            <p:ph idx="1"/>
          </p:nvPr>
        </p:nvSpPr>
        <p:spPr>
          <a:xfrm>
            <a:off x="149289" y="1568159"/>
            <a:ext cx="11754535" cy="4489741"/>
          </a:xfrm>
        </p:spPr>
        <p:txBody>
          <a:bodyPr>
            <a:normAutofit/>
          </a:bodyPr>
          <a:lstStyle/>
          <a:p>
            <a:pPr marL="0" indent="0" algn="just">
              <a:lnSpc>
                <a:spcPct val="90000"/>
              </a:lnSpc>
              <a:buNone/>
            </a:pPr>
            <a:r>
              <a:rPr lang="it-IT" sz="2400">
                <a:ea typeface="Calibri" panose="020F0502020204030204" pitchFamily="34" charset="0"/>
                <a:cs typeface="Times New Roman"/>
              </a:rPr>
              <a:t>Imporre un limite di tentativi di login consecutivi falliti da parte di un utente nell’arco di un determinato periodo di tempo e automaticamente bloccare l’account o il nodo per un certo tempo. Notificare, dunque, l’admin di sistema e prendere altri provvedimenti quando si eccede il massimo numero di tentativi.</a:t>
            </a:r>
          </a:p>
          <a:p>
            <a:pPr marL="0" indent="0" algn="just">
              <a:lnSpc>
                <a:spcPct val="90000"/>
              </a:lnSpc>
              <a:buNone/>
            </a:pPr>
            <a:endParaRPr lang="it-IT" sz="2400">
              <a:ea typeface="Calibri" panose="020F0502020204030204" pitchFamily="34" charset="0"/>
              <a:cs typeface="Times New Roman"/>
            </a:endParaRPr>
          </a:p>
          <a:p>
            <a:pPr marL="0" indent="0" algn="just">
              <a:lnSpc>
                <a:spcPct val="90000"/>
              </a:lnSpc>
              <a:buNone/>
            </a:pPr>
            <a:r>
              <a:rPr lang="it-IT" sz="2400" i="1">
                <a:ea typeface="Calibri" panose="020F0502020204030204" pitchFamily="34" charset="0"/>
                <a:cs typeface="Times New Roman"/>
              </a:rPr>
              <a:t>Implementazione: </a:t>
            </a:r>
            <a:r>
              <a:rPr lang="it-IT" sz="2400">
                <a:ea typeface="Calibri" panose="020F0502020204030204" pitchFamily="34" charset="0"/>
                <a:cs typeface="Times New Roman"/>
              </a:rPr>
              <a:t>I login falliti vengono gestiti da Keycloak, in particolare permette massimo 5 login falliti dopo i quali il servizi di autenticazione per l’account viene bloccato per 25 minuti. Ogni successivo fallimento aumenta il blocco di ulteriori 25 minuti, per un massimo di due ore. Il sistema permette anche di riconoscere eventuali tentativi di attacco brute force utilizzando un bot, verificando che le credenziali inserite, a valle di un login fallito, non siano state inserite in meno di 500 millisecondi. Ogni 12 ore, il contatore di fallimenti viene azzerato.</a:t>
            </a:r>
          </a:p>
          <a:p>
            <a:pPr marL="0" indent="0" algn="just">
              <a:lnSpc>
                <a:spcPct val="90000"/>
              </a:lnSpc>
              <a:buNone/>
            </a:pPr>
            <a:endParaRPr lang="it-IT" sz="1800">
              <a:latin typeface="Avenir Next LT Pro"/>
              <a:ea typeface="Calibri" panose="020F0502020204030204" pitchFamily="34" charset="0"/>
              <a:cs typeface="Times New Roman"/>
            </a:endParaRPr>
          </a:p>
        </p:txBody>
      </p:sp>
      <p:pic>
        <p:nvPicPr>
          <p:cNvPr id="4" name="Immagine 3">
            <a:extLst>
              <a:ext uri="{FF2B5EF4-FFF2-40B4-BE49-F238E27FC236}">
                <a16:creationId xmlns:a16="http://schemas.microsoft.com/office/drawing/2014/main" id="{A5781939-3506-450A-A672-3E5DAFDE7F02}"/>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334989710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ACADD6-3EC2-BED5-3CD3-5B425E61D202}"/>
              </a:ext>
            </a:extLst>
          </p:cNvPr>
          <p:cNvSpPr>
            <a:spLocks noGrp="1"/>
          </p:cNvSpPr>
          <p:nvPr>
            <p:ph type="title"/>
          </p:nvPr>
        </p:nvSpPr>
        <p:spPr>
          <a:xfrm>
            <a:off x="4212701" y="0"/>
            <a:ext cx="3766600" cy="753979"/>
          </a:xfrm>
        </p:spPr>
        <p:txBody>
          <a:bodyPr>
            <a:noAutofit/>
          </a:bodyPr>
          <a:lstStyle/>
          <a:p>
            <a:pPr algn="just"/>
            <a:r>
              <a:rPr lang="it-IT" sz="5400" b="1"/>
              <a:t>AVAILABILITY</a:t>
            </a:r>
          </a:p>
        </p:txBody>
      </p:sp>
      <p:sp>
        <p:nvSpPr>
          <p:cNvPr id="3" name="Segnaposto contenuto 2">
            <a:extLst>
              <a:ext uri="{FF2B5EF4-FFF2-40B4-BE49-F238E27FC236}">
                <a16:creationId xmlns:a16="http://schemas.microsoft.com/office/drawing/2014/main" id="{1C48EFC1-694D-B36D-E356-E66061F84072}"/>
              </a:ext>
            </a:extLst>
          </p:cNvPr>
          <p:cNvSpPr>
            <a:spLocks noGrp="1"/>
          </p:cNvSpPr>
          <p:nvPr>
            <p:ph idx="1"/>
          </p:nvPr>
        </p:nvSpPr>
        <p:spPr>
          <a:xfrm>
            <a:off x="838200" y="2162509"/>
            <a:ext cx="10515600" cy="4351338"/>
          </a:xfrm>
        </p:spPr>
        <p:txBody>
          <a:bodyPr>
            <a:normAutofit/>
          </a:bodyPr>
          <a:lstStyle/>
          <a:p>
            <a:pPr marL="0" indent="0" algn="just">
              <a:buNone/>
            </a:pPr>
            <a:r>
              <a:rPr lang="it-IT" sz="3200"/>
              <a:t>Dobbiamo assicurarci che la nostra applicazione sia sempre disponibile per gli utenti, ovvero il sistema deve essere affidabile e capace di eseguire correttamente le proprie funzionalità quando richiesto. </a:t>
            </a:r>
          </a:p>
        </p:txBody>
      </p:sp>
      <p:pic>
        <p:nvPicPr>
          <p:cNvPr id="4" name="Immagine 3">
            <a:extLst>
              <a:ext uri="{FF2B5EF4-FFF2-40B4-BE49-F238E27FC236}">
                <a16:creationId xmlns:a16="http://schemas.microsoft.com/office/drawing/2014/main" id="{46C9B262-ECC0-C321-9F53-C2E4B20AAC15}"/>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1173761204"/>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78B1DC-E745-2045-399B-EA2E4F5F2814}"/>
              </a:ext>
            </a:extLst>
          </p:cNvPr>
          <p:cNvSpPr>
            <a:spLocks noGrp="1"/>
          </p:cNvSpPr>
          <p:nvPr>
            <p:ph type="title"/>
          </p:nvPr>
        </p:nvSpPr>
        <p:spPr>
          <a:xfrm>
            <a:off x="4212701" y="0"/>
            <a:ext cx="6045204" cy="1325563"/>
          </a:xfrm>
        </p:spPr>
        <p:txBody>
          <a:bodyPr>
            <a:noAutofit/>
          </a:bodyPr>
          <a:lstStyle/>
          <a:p>
            <a:r>
              <a:rPr lang="it-IT" sz="5400" b="1"/>
              <a:t>AC-7 UNSUCCESSFUL LOGON ATTEMPS</a:t>
            </a:r>
          </a:p>
        </p:txBody>
      </p:sp>
      <p:pic>
        <p:nvPicPr>
          <p:cNvPr id="4" name="Immagine 3">
            <a:extLst>
              <a:ext uri="{FF2B5EF4-FFF2-40B4-BE49-F238E27FC236}">
                <a16:creationId xmlns:a16="http://schemas.microsoft.com/office/drawing/2014/main" id="{A5781939-3506-450A-A672-3E5DAFDE7F02}"/>
              </a:ext>
            </a:extLst>
          </p:cNvPr>
          <p:cNvPicPr>
            <a:picLocks noChangeAspect="1"/>
          </p:cNvPicPr>
          <p:nvPr/>
        </p:nvPicPr>
        <p:blipFill>
          <a:blip r:embed="rId2"/>
          <a:stretch>
            <a:fillRect/>
          </a:stretch>
        </p:blipFill>
        <p:spPr>
          <a:xfrm>
            <a:off x="0" y="0"/>
            <a:ext cx="4212701" cy="1085182"/>
          </a:xfrm>
          <a:prstGeom prst="rect">
            <a:avLst/>
          </a:prstGeom>
        </p:spPr>
      </p:pic>
      <p:pic>
        <p:nvPicPr>
          <p:cNvPr id="8" name="Immagine 7">
            <a:extLst>
              <a:ext uri="{FF2B5EF4-FFF2-40B4-BE49-F238E27FC236}">
                <a16:creationId xmlns:a16="http://schemas.microsoft.com/office/drawing/2014/main" id="{BC73FC78-719B-7EC5-BE65-40BDB1E970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469" y="1325563"/>
            <a:ext cx="5152857" cy="5264120"/>
          </a:xfrm>
          <a:prstGeom prst="rect">
            <a:avLst/>
          </a:prstGeom>
        </p:spPr>
      </p:pic>
      <p:pic>
        <p:nvPicPr>
          <p:cNvPr id="10" name="Immagine 9">
            <a:extLst>
              <a:ext uri="{FF2B5EF4-FFF2-40B4-BE49-F238E27FC236}">
                <a16:creationId xmlns:a16="http://schemas.microsoft.com/office/drawing/2014/main" id="{CA2DF7E1-DA88-C7A1-A6B4-B1603D097149}"/>
              </a:ext>
            </a:extLst>
          </p:cNvPr>
          <p:cNvPicPr>
            <a:picLocks noChangeAspect="1"/>
          </p:cNvPicPr>
          <p:nvPr/>
        </p:nvPicPr>
        <p:blipFill>
          <a:blip r:embed="rId4">
            <a:extLst>
              <a:ext uri="{28A0092B-C50C-407E-A947-70E740481C1C}">
                <a14:useLocalDpi xmlns:a14="http://schemas.microsoft.com/office/drawing/2010/main" val="0"/>
              </a:ext>
            </a:extLst>
          </a:blip>
          <a:srcRect l="54555" t="1" b="-12384"/>
          <a:stretch>
            <a:fillRect/>
          </a:stretch>
        </p:blipFill>
        <p:spPr>
          <a:xfrm>
            <a:off x="5691052" y="2641848"/>
            <a:ext cx="5875175" cy="441045"/>
          </a:xfrm>
          <a:prstGeom prst="rect">
            <a:avLst/>
          </a:prstGeom>
        </p:spPr>
      </p:pic>
      <p:sp>
        <p:nvSpPr>
          <p:cNvPr id="3" name="TextBox 2">
            <a:extLst>
              <a:ext uri="{FF2B5EF4-FFF2-40B4-BE49-F238E27FC236}">
                <a16:creationId xmlns:a16="http://schemas.microsoft.com/office/drawing/2014/main" id="{0A327EAF-4CA3-0E98-A860-1891E061FFD6}"/>
              </a:ext>
            </a:extLst>
          </p:cNvPr>
          <p:cNvSpPr txBox="1"/>
          <p:nvPr/>
        </p:nvSpPr>
        <p:spPr>
          <a:xfrm>
            <a:off x="6912864" y="3621024"/>
            <a:ext cx="3747377" cy="1200329"/>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a:t>Una visuale dell'utente bloccato dal pannello di amministrazione di Keycloak a causa di tentativi di login troppo frequenti.</a:t>
            </a:r>
            <a:endParaRPr lang="en-150"/>
          </a:p>
        </p:txBody>
      </p:sp>
    </p:spTree>
    <p:extLst>
      <p:ext uri="{BB962C8B-B14F-4D97-AF65-F5344CB8AC3E}">
        <p14:creationId xmlns:p14="http://schemas.microsoft.com/office/powerpoint/2010/main" val="564667976"/>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78B1DC-E745-2045-399B-EA2E4F5F2814}"/>
              </a:ext>
            </a:extLst>
          </p:cNvPr>
          <p:cNvSpPr>
            <a:spLocks noGrp="1"/>
          </p:cNvSpPr>
          <p:nvPr>
            <p:ph type="title"/>
          </p:nvPr>
        </p:nvSpPr>
        <p:spPr>
          <a:xfrm>
            <a:off x="4212701" y="0"/>
            <a:ext cx="5031052" cy="1325563"/>
          </a:xfrm>
        </p:spPr>
        <p:txBody>
          <a:bodyPr>
            <a:noAutofit/>
          </a:bodyPr>
          <a:lstStyle/>
          <a:p>
            <a:r>
              <a:rPr lang="it-IT" sz="5400" b="1"/>
              <a:t>AC-8 SYSTEM USE NOTIFICATION</a:t>
            </a:r>
          </a:p>
        </p:txBody>
      </p:sp>
      <p:sp>
        <p:nvSpPr>
          <p:cNvPr id="3" name="Segnaposto contenuto 2">
            <a:extLst>
              <a:ext uri="{FF2B5EF4-FFF2-40B4-BE49-F238E27FC236}">
                <a16:creationId xmlns:a16="http://schemas.microsoft.com/office/drawing/2014/main" id="{753FA3E9-412F-E8CC-B1F5-AB91CE984E88}"/>
              </a:ext>
            </a:extLst>
          </p:cNvPr>
          <p:cNvSpPr>
            <a:spLocks noGrp="1"/>
          </p:cNvSpPr>
          <p:nvPr>
            <p:ph idx="1"/>
          </p:nvPr>
        </p:nvSpPr>
        <p:spPr>
          <a:xfrm>
            <a:off x="149289" y="1325563"/>
            <a:ext cx="11754535" cy="5160962"/>
          </a:xfrm>
        </p:spPr>
        <p:txBody>
          <a:bodyPr>
            <a:normAutofit lnSpcReduction="10000"/>
          </a:bodyPr>
          <a:lstStyle/>
          <a:p>
            <a:pPr marL="0" indent="0" algn="just">
              <a:buNone/>
            </a:pPr>
            <a:r>
              <a:rPr lang="it-IT" sz="1800"/>
              <a:t>Il sistema informativo prevede: </a:t>
            </a:r>
          </a:p>
          <a:p>
            <a:pPr algn="just"/>
            <a:r>
              <a:rPr lang="it-IT" sz="1800"/>
              <a:t>Mostra agli utenti una notifica prima di concedere l’accesso al sistema, che fornisce avvisi sulla privacy e sulla sicurezza coerenti con le leggi federali applicabili, gli ordini esecutivi, le direttive, le politiche, i regolamenti, gli standard e le linee guida e afferma che:</a:t>
            </a:r>
          </a:p>
          <a:p>
            <a:pPr marL="800100" lvl="1" indent="-342900" algn="just">
              <a:buFont typeface="+mj-lt"/>
              <a:buAutoNum type="arabicPeriod"/>
            </a:pPr>
            <a:r>
              <a:rPr lang="it-IT" sz="1800"/>
              <a:t>Gli utenti accedono a un sistema informativo dell’UE;</a:t>
            </a:r>
          </a:p>
          <a:p>
            <a:pPr marL="800100" lvl="1" indent="-342900" algn="just">
              <a:buFont typeface="+mj-lt"/>
              <a:buAutoNum type="arabicPeriod"/>
            </a:pPr>
            <a:r>
              <a:rPr lang="it-IT" sz="1800"/>
              <a:t>L’utilizzo del sistema informativo può essere monitorato, registrato e soggetto a verifica;</a:t>
            </a:r>
          </a:p>
          <a:p>
            <a:pPr marL="800100" lvl="1" indent="-342900" algn="just">
              <a:buFont typeface="+mj-lt"/>
              <a:buAutoNum type="arabicPeriod"/>
            </a:pPr>
            <a:r>
              <a:rPr lang="it-IT" sz="1800"/>
              <a:t>L’uso non autorizzato del sistema informativo è vietato e soggetto a sanzioni penali e civili;</a:t>
            </a:r>
          </a:p>
          <a:p>
            <a:pPr marL="800100" lvl="1" indent="-342900" algn="just">
              <a:buFont typeface="+mj-lt"/>
              <a:buAutoNum type="arabicPeriod"/>
            </a:pPr>
            <a:r>
              <a:rPr lang="it-IT" sz="1800"/>
              <a:t>L’utilizzo del sistema informativo indica il consenso al monitoraggio e alla registrazione.</a:t>
            </a:r>
          </a:p>
          <a:p>
            <a:pPr algn="just"/>
            <a:r>
              <a:rPr lang="it-IT" sz="1800"/>
              <a:t>Mantiene il messaggio di notifica sullo schermo fino a quando gli utenti non riconoscono le condizioni di utilizzo e intraprendono azioni esplicite per accedere al sistema informativo.</a:t>
            </a:r>
          </a:p>
          <a:p>
            <a:pPr algn="just"/>
            <a:r>
              <a:rPr lang="it-IT" sz="1800"/>
              <a:t>Per i sistemi accessibili al pubblico: </a:t>
            </a:r>
          </a:p>
          <a:p>
            <a:pPr marL="800100" lvl="1" indent="-342900" algn="just">
              <a:buFont typeface="+mj-lt"/>
              <a:buAutoNum type="arabicPeriod"/>
            </a:pPr>
            <a:r>
              <a:rPr lang="it-IT" sz="1800"/>
              <a:t>Visualizza le informazioni sull’utilizzo delle condizioni del sistema, prima di concedere ulteriore accesso;</a:t>
            </a:r>
          </a:p>
          <a:p>
            <a:pPr marL="800100" lvl="1" indent="-342900" algn="just">
              <a:buFont typeface="+mj-lt"/>
              <a:buAutoNum type="arabicPeriod"/>
            </a:pPr>
            <a:r>
              <a:rPr lang="it-IT" sz="1800"/>
              <a:t>Visualizza i riferimenti, se presenti, a monitoraggio, registrazione o auditing che siano coerenti con le disposizioni sulla privacy per tali sistemi che generalmente vietano varie attività;</a:t>
            </a:r>
          </a:p>
          <a:p>
            <a:pPr marL="800100" lvl="1" indent="-342900" algn="just">
              <a:buFont typeface="+mj-lt"/>
              <a:buAutoNum type="arabicPeriod"/>
            </a:pPr>
            <a:r>
              <a:rPr lang="it-IT" sz="1800"/>
              <a:t>Include una descrizione degli usi autorizzati del sistema.</a:t>
            </a:r>
          </a:p>
          <a:p>
            <a:pPr marL="0" lvl="1" indent="0" algn="just">
              <a:buNone/>
            </a:pPr>
            <a:endParaRPr lang="it-IT" sz="1800" i="1"/>
          </a:p>
          <a:p>
            <a:pPr marL="0" lvl="1" indent="0" algn="just">
              <a:buNone/>
            </a:pPr>
            <a:r>
              <a:rPr lang="it-IT" sz="1800" i="1"/>
              <a:t>Implementazione: </a:t>
            </a:r>
            <a:r>
              <a:rPr lang="it-IT" sz="1800"/>
              <a:t>L’utente, durante la registrazione, è obbligato a prendere visione ed accettare i termini e le condizioni d’uso della nostra applicazione.</a:t>
            </a:r>
          </a:p>
        </p:txBody>
      </p:sp>
      <p:pic>
        <p:nvPicPr>
          <p:cNvPr id="4" name="Immagine 3">
            <a:extLst>
              <a:ext uri="{FF2B5EF4-FFF2-40B4-BE49-F238E27FC236}">
                <a16:creationId xmlns:a16="http://schemas.microsoft.com/office/drawing/2014/main" id="{A5781939-3506-450A-A672-3E5DAFDE7F02}"/>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376003685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78B1DC-E745-2045-399B-EA2E4F5F2814}"/>
              </a:ext>
            </a:extLst>
          </p:cNvPr>
          <p:cNvSpPr>
            <a:spLocks noGrp="1"/>
          </p:cNvSpPr>
          <p:nvPr>
            <p:ph type="title"/>
          </p:nvPr>
        </p:nvSpPr>
        <p:spPr>
          <a:xfrm>
            <a:off x="4212701" y="0"/>
            <a:ext cx="5031052" cy="1325563"/>
          </a:xfrm>
        </p:spPr>
        <p:txBody>
          <a:bodyPr>
            <a:noAutofit/>
          </a:bodyPr>
          <a:lstStyle/>
          <a:p>
            <a:r>
              <a:rPr lang="it-IT" sz="5400" b="1"/>
              <a:t>AC-8 SYSTEM USE NOTIFICATION</a:t>
            </a:r>
            <a:endParaRPr lang="it-IT" sz="5400" b="1" dirty="0"/>
          </a:p>
        </p:txBody>
      </p:sp>
      <p:pic>
        <p:nvPicPr>
          <p:cNvPr id="4" name="Immagine 3">
            <a:extLst>
              <a:ext uri="{FF2B5EF4-FFF2-40B4-BE49-F238E27FC236}">
                <a16:creationId xmlns:a16="http://schemas.microsoft.com/office/drawing/2014/main" id="{A5781939-3506-450A-A672-3E5DAFDE7F02}"/>
              </a:ext>
            </a:extLst>
          </p:cNvPr>
          <p:cNvPicPr>
            <a:picLocks noChangeAspect="1"/>
          </p:cNvPicPr>
          <p:nvPr/>
        </p:nvPicPr>
        <p:blipFill>
          <a:blip r:embed="rId2"/>
          <a:stretch>
            <a:fillRect/>
          </a:stretch>
        </p:blipFill>
        <p:spPr>
          <a:xfrm>
            <a:off x="0" y="0"/>
            <a:ext cx="4212701" cy="1085182"/>
          </a:xfrm>
          <a:prstGeom prst="rect">
            <a:avLst/>
          </a:prstGeom>
        </p:spPr>
      </p:pic>
      <p:pic>
        <p:nvPicPr>
          <p:cNvPr id="5" name="Picture 4">
            <a:extLst>
              <a:ext uri="{FF2B5EF4-FFF2-40B4-BE49-F238E27FC236}">
                <a16:creationId xmlns:a16="http://schemas.microsoft.com/office/drawing/2014/main" id="{80766A87-8C19-8D7D-4423-0552ADA502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16664" y="1325563"/>
            <a:ext cx="3558672" cy="5481723"/>
          </a:xfrm>
          <a:prstGeom prst="rect">
            <a:avLst/>
          </a:prstGeom>
        </p:spPr>
      </p:pic>
    </p:spTree>
    <p:extLst>
      <p:ext uri="{BB962C8B-B14F-4D97-AF65-F5344CB8AC3E}">
        <p14:creationId xmlns:p14="http://schemas.microsoft.com/office/powerpoint/2010/main" val="304963842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78B1DC-E745-2045-399B-EA2E4F5F2814}"/>
              </a:ext>
            </a:extLst>
          </p:cNvPr>
          <p:cNvSpPr>
            <a:spLocks noGrp="1"/>
          </p:cNvSpPr>
          <p:nvPr>
            <p:ph type="title"/>
          </p:nvPr>
        </p:nvSpPr>
        <p:spPr>
          <a:xfrm>
            <a:off x="4212701" y="0"/>
            <a:ext cx="4517571" cy="1325563"/>
          </a:xfrm>
        </p:spPr>
        <p:txBody>
          <a:bodyPr>
            <a:noAutofit/>
          </a:bodyPr>
          <a:lstStyle/>
          <a:p>
            <a:r>
              <a:rPr lang="it-IT" sz="5400" b="1"/>
              <a:t>AC-12 SESSION TERMINATION</a:t>
            </a:r>
          </a:p>
        </p:txBody>
      </p:sp>
      <p:sp>
        <p:nvSpPr>
          <p:cNvPr id="3" name="Segnaposto contenuto 2">
            <a:extLst>
              <a:ext uri="{FF2B5EF4-FFF2-40B4-BE49-F238E27FC236}">
                <a16:creationId xmlns:a16="http://schemas.microsoft.com/office/drawing/2014/main" id="{753FA3E9-412F-E8CC-B1F5-AB91CE984E88}"/>
              </a:ext>
            </a:extLst>
          </p:cNvPr>
          <p:cNvSpPr>
            <a:spLocks noGrp="1"/>
          </p:cNvSpPr>
          <p:nvPr>
            <p:ph idx="1"/>
          </p:nvPr>
        </p:nvSpPr>
        <p:spPr>
          <a:xfrm>
            <a:off x="218732" y="2040457"/>
            <a:ext cx="11754535" cy="4526598"/>
          </a:xfrm>
        </p:spPr>
        <p:txBody>
          <a:bodyPr>
            <a:normAutofit/>
          </a:bodyPr>
          <a:lstStyle/>
          <a:p>
            <a:pPr marL="0" indent="0" algn="just">
              <a:buNone/>
            </a:pPr>
            <a:r>
              <a:rPr lang="it-IT" sz="2400"/>
              <a:t>Il sistema informativo termina automaticamente una sessione utente dopo un certo evento e richiede la disconnessione della sessione.</a:t>
            </a:r>
          </a:p>
          <a:p>
            <a:pPr marL="0" indent="0" algn="just">
              <a:buNone/>
            </a:pPr>
            <a:r>
              <a:rPr lang="it-IT" sz="2400" i="1"/>
              <a:t>Implementazione: </a:t>
            </a:r>
            <a:r>
              <a:rPr lang="it-IT" sz="2400"/>
              <a:t>Il sistema termina una sessione utente dopo 15 minuti di inattività: se per 15 minuti l’utente non ha inviato alcuna richiesta al server, l’IAM (Keycloak) invalida la sessione applicativa. In ogni caso, la sessione utente può rimanere attiva per un massimo di 120 minuti.</a:t>
            </a:r>
          </a:p>
          <a:p>
            <a:pPr marL="0" indent="0" algn="just">
              <a:buNone/>
            </a:pPr>
            <a:endParaRPr lang="it-IT" sz="1800"/>
          </a:p>
        </p:txBody>
      </p:sp>
      <p:pic>
        <p:nvPicPr>
          <p:cNvPr id="4" name="Immagine 3">
            <a:extLst>
              <a:ext uri="{FF2B5EF4-FFF2-40B4-BE49-F238E27FC236}">
                <a16:creationId xmlns:a16="http://schemas.microsoft.com/office/drawing/2014/main" id="{A5781939-3506-450A-A672-3E5DAFDE7F02}"/>
              </a:ext>
            </a:extLst>
          </p:cNvPr>
          <p:cNvPicPr>
            <a:picLocks noChangeAspect="1"/>
          </p:cNvPicPr>
          <p:nvPr/>
        </p:nvPicPr>
        <p:blipFill>
          <a:blip r:embed="rId2"/>
          <a:stretch>
            <a:fillRect/>
          </a:stretch>
        </p:blipFill>
        <p:spPr>
          <a:xfrm>
            <a:off x="0" y="0"/>
            <a:ext cx="4212701" cy="1085182"/>
          </a:xfrm>
          <a:prstGeom prst="rect">
            <a:avLst/>
          </a:prstGeom>
        </p:spPr>
      </p:pic>
      <p:pic>
        <p:nvPicPr>
          <p:cNvPr id="6" name="Immagine 5">
            <a:extLst>
              <a:ext uri="{FF2B5EF4-FFF2-40B4-BE49-F238E27FC236}">
                <a16:creationId xmlns:a16="http://schemas.microsoft.com/office/drawing/2014/main" id="{6D5229C7-3FBF-A8D7-3C3E-BF039B05C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3009" y="4136192"/>
            <a:ext cx="4585981" cy="2588458"/>
          </a:xfrm>
          <a:prstGeom prst="rect">
            <a:avLst/>
          </a:prstGeom>
        </p:spPr>
      </p:pic>
    </p:spTree>
    <p:extLst>
      <p:ext uri="{BB962C8B-B14F-4D97-AF65-F5344CB8AC3E}">
        <p14:creationId xmlns:p14="http://schemas.microsoft.com/office/powerpoint/2010/main" val="150039679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78B1DC-E745-2045-399B-EA2E4F5F2814}"/>
              </a:ext>
            </a:extLst>
          </p:cNvPr>
          <p:cNvSpPr>
            <a:spLocks noGrp="1"/>
          </p:cNvSpPr>
          <p:nvPr>
            <p:ph type="title"/>
          </p:nvPr>
        </p:nvSpPr>
        <p:spPr>
          <a:xfrm>
            <a:off x="4212701" y="422400"/>
            <a:ext cx="7979299" cy="1325563"/>
          </a:xfrm>
        </p:spPr>
        <p:txBody>
          <a:bodyPr>
            <a:noAutofit/>
          </a:bodyPr>
          <a:lstStyle/>
          <a:p>
            <a:r>
              <a:rPr lang="it-IT" sz="5400" b="1"/>
              <a:t>AC-14 PERMITTED ACTIONS WITHOUT IDENTIFICATION OR AUTHENTICATION</a:t>
            </a:r>
          </a:p>
        </p:txBody>
      </p:sp>
      <p:sp>
        <p:nvSpPr>
          <p:cNvPr id="3" name="Segnaposto contenuto 2">
            <a:extLst>
              <a:ext uri="{FF2B5EF4-FFF2-40B4-BE49-F238E27FC236}">
                <a16:creationId xmlns:a16="http://schemas.microsoft.com/office/drawing/2014/main" id="{753FA3E9-412F-E8CC-B1F5-AB91CE984E88}"/>
              </a:ext>
            </a:extLst>
          </p:cNvPr>
          <p:cNvSpPr>
            <a:spLocks noGrp="1"/>
          </p:cNvSpPr>
          <p:nvPr>
            <p:ph idx="1"/>
          </p:nvPr>
        </p:nvSpPr>
        <p:spPr>
          <a:xfrm>
            <a:off x="218732" y="2304660"/>
            <a:ext cx="11754535" cy="3806395"/>
          </a:xfrm>
        </p:spPr>
        <p:txBody>
          <a:bodyPr>
            <a:normAutofit/>
          </a:bodyPr>
          <a:lstStyle/>
          <a:p>
            <a:pPr marL="0" indent="0" algn="just">
              <a:buNone/>
            </a:pPr>
            <a:r>
              <a:rPr lang="it-IT" sz="2400"/>
              <a:t>L’organizzazione:</a:t>
            </a:r>
          </a:p>
          <a:p>
            <a:pPr algn="just"/>
            <a:r>
              <a:rPr lang="it-IT" sz="2400"/>
              <a:t>Identifica le azioni dell’utente che possono essere eseguite sul sistema informativo senza identificazione o autenticazione;</a:t>
            </a:r>
          </a:p>
          <a:p>
            <a:pPr algn="just"/>
            <a:r>
              <a:rPr lang="it-IT" sz="2400"/>
              <a:t>Documenta e fornisce la logica di supporto nel piano di sicurezza per il sistema informativo, le azioni dell’utente e non richiedono l’identificazione o l’autentificazione.</a:t>
            </a:r>
          </a:p>
          <a:p>
            <a:pPr marL="0" indent="0" algn="just">
              <a:buNone/>
            </a:pPr>
            <a:endParaRPr lang="it-IT" sz="2400" i="1"/>
          </a:p>
          <a:p>
            <a:pPr marL="0" indent="0" algn="just">
              <a:buNone/>
            </a:pPr>
            <a:r>
              <a:rPr lang="it-IT" sz="2400" i="1"/>
              <a:t>Implementazione: </a:t>
            </a:r>
            <a:r>
              <a:rPr lang="it-IT" sz="2400"/>
              <a:t>Il sistema è tale che gli utenti non autenticati possono accedere alla route home e alla registrazione; mentre solo gli utenti autenticati possono accedere alle route protette. </a:t>
            </a:r>
          </a:p>
        </p:txBody>
      </p:sp>
      <p:pic>
        <p:nvPicPr>
          <p:cNvPr id="4" name="Immagine 3">
            <a:extLst>
              <a:ext uri="{FF2B5EF4-FFF2-40B4-BE49-F238E27FC236}">
                <a16:creationId xmlns:a16="http://schemas.microsoft.com/office/drawing/2014/main" id="{A5781939-3506-450A-A672-3E5DAFDE7F02}"/>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150200752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78B1DC-E745-2045-399B-EA2E4F5F2814}"/>
              </a:ext>
            </a:extLst>
          </p:cNvPr>
          <p:cNvSpPr>
            <a:spLocks noGrp="1"/>
          </p:cNvSpPr>
          <p:nvPr>
            <p:ph type="title"/>
          </p:nvPr>
        </p:nvSpPr>
        <p:spPr>
          <a:xfrm>
            <a:off x="4212701" y="0"/>
            <a:ext cx="4517571" cy="1325563"/>
          </a:xfrm>
        </p:spPr>
        <p:txBody>
          <a:bodyPr>
            <a:noAutofit/>
          </a:bodyPr>
          <a:lstStyle/>
          <a:p>
            <a:r>
              <a:rPr lang="it-IT" sz="5400" b="1"/>
              <a:t>AC-17 REMOTE ACCESS</a:t>
            </a:r>
          </a:p>
        </p:txBody>
      </p:sp>
      <p:sp>
        <p:nvSpPr>
          <p:cNvPr id="3" name="Segnaposto contenuto 2">
            <a:extLst>
              <a:ext uri="{FF2B5EF4-FFF2-40B4-BE49-F238E27FC236}">
                <a16:creationId xmlns:a16="http://schemas.microsoft.com/office/drawing/2014/main" id="{753FA3E9-412F-E8CC-B1F5-AB91CE984E88}"/>
              </a:ext>
            </a:extLst>
          </p:cNvPr>
          <p:cNvSpPr>
            <a:spLocks noGrp="1"/>
          </p:cNvSpPr>
          <p:nvPr>
            <p:ph idx="1"/>
          </p:nvPr>
        </p:nvSpPr>
        <p:spPr>
          <a:xfrm>
            <a:off x="218732" y="1325563"/>
            <a:ext cx="11754535" cy="5246687"/>
          </a:xfrm>
        </p:spPr>
        <p:txBody>
          <a:bodyPr>
            <a:normAutofit fontScale="92500" lnSpcReduction="10000"/>
          </a:bodyPr>
          <a:lstStyle/>
          <a:p>
            <a:pPr marL="0" indent="0" algn="just">
              <a:buNone/>
            </a:pPr>
            <a:r>
              <a:rPr lang="it-IT" sz="1800"/>
              <a:t>L’organizzazione:</a:t>
            </a:r>
          </a:p>
          <a:p>
            <a:pPr algn="just"/>
            <a:r>
              <a:rPr lang="it-IT" sz="1800"/>
              <a:t>Stabilisce e documenta le restrizioni all’uso, i requisiti di configurazione/connessione e le linee guida per l’implementazione per ogni tipo di accesso remoto consentito;</a:t>
            </a:r>
          </a:p>
          <a:p>
            <a:pPr algn="just"/>
            <a:r>
              <a:rPr lang="it-IT" sz="1800"/>
              <a:t>Autorizza l’accesso remoto al sistema informativo prima di consentire tali connessioni.</a:t>
            </a:r>
          </a:p>
          <a:p>
            <a:pPr marL="0" indent="0" algn="just">
              <a:buNone/>
            </a:pPr>
            <a:r>
              <a:rPr lang="it-IT" sz="1800" b="1"/>
              <a:t>AC-17 (1) MONITORING AND CONTROL</a:t>
            </a:r>
            <a:r>
              <a:rPr lang="it-IT" sz="1800"/>
              <a:t>: Il sistema informativo monitora e controlla i metodi di accesso remoto.</a:t>
            </a:r>
          </a:p>
          <a:p>
            <a:pPr marL="0" indent="0" algn="just">
              <a:buNone/>
            </a:pPr>
            <a:r>
              <a:rPr lang="it-IT" sz="1800" i="1"/>
              <a:t>Implementazione: </a:t>
            </a:r>
            <a:r>
              <a:rPr lang="it-IT" sz="1800"/>
              <a:t>Si ottiene implementando la famiglia di controlli Audit and Accountability.</a:t>
            </a:r>
          </a:p>
          <a:p>
            <a:pPr marL="0" indent="0" algn="just">
              <a:buNone/>
            </a:pPr>
            <a:r>
              <a:rPr lang="it-IT" sz="1800" b="1"/>
              <a:t>AC-17 (2) PROTECTION OF CONFIDENTIALITY AND ITEGRITY USING ENCRYPTION</a:t>
            </a:r>
            <a:r>
              <a:rPr lang="it-IT" sz="1800"/>
              <a:t>: Il sistema informativo implementa meccanismi crittografici per proteggere la riservatezza e l’integrità delle sessioni di accesso remoto.</a:t>
            </a:r>
          </a:p>
          <a:p>
            <a:pPr marL="0" indent="0" algn="just">
              <a:buNone/>
            </a:pPr>
            <a:r>
              <a:rPr lang="it-IT" sz="1800" i="1"/>
              <a:t>Implementazione</a:t>
            </a:r>
            <a:r>
              <a:rPr lang="it-IT" sz="1800"/>
              <a:t>: La comunicazione avviene attraverso HTTPS.</a:t>
            </a:r>
          </a:p>
          <a:p>
            <a:pPr marL="0" indent="0" algn="just">
              <a:buNone/>
            </a:pPr>
            <a:r>
              <a:rPr lang="it-IT" sz="1800" b="1"/>
              <a:t>AC-17 (3) MANAGED ACCESS CONTROL POINTS: </a:t>
            </a:r>
            <a:r>
              <a:rPr lang="it-IT" sz="1800"/>
              <a:t>Il sistema informativo instrada tutti gli accessi remoti attraverso punti di controllo degli accessi alla rete gestita.</a:t>
            </a:r>
          </a:p>
          <a:p>
            <a:pPr marL="0" indent="0" algn="just">
              <a:buNone/>
            </a:pPr>
            <a:r>
              <a:rPr lang="it-IT" sz="1800" i="1"/>
              <a:t>Implementazione</a:t>
            </a:r>
            <a:r>
              <a:rPr lang="it-IT" sz="1800"/>
              <a:t>: </a:t>
            </a:r>
            <a:r>
              <a:rPr lang="it-IT" sz="1800">
                <a:ea typeface="+mn-lt"/>
                <a:cs typeface="+mn-lt"/>
              </a:rPr>
              <a:t>Il punto di accesso è offerto da NginX che deve reindirizzare opportunamente le richieste verso il microservizio appropriato sulla base dell’URI della richiesta.</a:t>
            </a:r>
          </a:p>
          <a:p>
            <a:pPr marL="0" indent="0" algn="just">
              <a:buNone/>
            </a:pPr>
            <a:r>
              <a:rPr lang="it-IT" sz="1800" b="1"/>
              <a:t>AC-17 (4) PROTECTION OF MECHANISM INFORMATION: </a:t>
            </a:r>
            <a:r>
              <a:rPr lang="it-IT" sz="1800"/>
              <a:t>Autorizzare l’esecuzione di comandi privilegiati e l’accesso a informazioni rilevanti per la sicurezza tramite accesso remoto in maniera tale che sia possibile effettuare il tracciamento. Documentare le motivazioni per l’accesso remoto a tali funzionalità.</a:t>
            </a:r>
          </a:p>
          <a:p>
            <a:pPr marL="0" indent="0" algn="just">
              <a:buNone/>
            </a:pPr>
            <a:r>
              <a:rPr lang="it-IT" sz="1800" i="1"/>
              <a:t>Implementazione: </a:t>
            </a:r>
            <a:r>
              <a:rPr lang="it-IT" sz="1800"/>
              <a:t>Per favorire il tracciamento dell’esecuzione di funzioni privilegiate è stato realizzato un meccanismo di logging che tiene traccia di tutte le azioni privilegiate eseguite all’interno del sistema. </a:t>
            </a:r>
            <a:endParaRPr lang="en-US" sz="1800"/>
          </a:p>
          <a:p>
            <a:pPr marL="0" indent="0" algn="just">
              <a:buNone/>
            </a:pPr>
            <a:endParaRPr lang="it-IT" sz="2000"/>
          </a:p>
        </p:txBody>
      </p:sp>
      <p:pic>
        <p:nvPicPr>
          <p:cNvPr id="4" name="Immagine 3">
            <a:extLst>
              <a:ext uri="{FF2B5EF4-FFF2-40B4-BE49-F238E27FC236}">
                <a16:creationId xmlns:a16="http://schemas.microsoft.com/office/drawing/2014/main" id="{A5781939-3506-450A-A672-3E5DAFDE7F02}"/>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180431245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78B1DC-E745-2045-399B-EA2E4F5F2814}"/>
              </a:ext>
            </a:extLst>
          </p:cNvPr>
          <p:cNvSpPr>
            <a:spLocks noGrp="1"/>
          </p:cNvSpPr>
          <p:nvPr>
            <p:ph type="title"/>
          </p:nvPr>
        </p:nvSpPr>
        <p:spPr>
          <a:xfrm>
            <a:off x="4212701" y="0"/>
            <a:ext cx="6178208" cy="1325563"/>
          </a:xfrm>
        </p:spPr>
        <p:txBody>
          <a:bodyPr>
            <a:noAutofit/>
          </a:bodyPr>
          <a:lstStyle/>
          <a:p>
            <a:r>
              <a:rPr lang="it-IT" sz="5400" b="1"/>
              <a:t>AC-21 INFORMATION SHARING</a:t>
            </a:r>
          </a:p>
        </p:txBody>
      </p:sp>
      <p:sp>
        <p:nvSpPr>
          <p:cNvPr id="3" name="Segnaposto contenuto 2">
            <a:extLst>
              <a:ext uri="{FF2B5EF4-FFF2-40B4-BE49-F238E27FC236}">
                <a16:creationId xmlns:a16="http://schemas.microsoft.com/office/drawing/2014/main" id="{753FA3E9-412F-E8CC-B1F5-AB91CE984E88}"/>
              </a:ext>
            </a:extLst>
          </p:cNvPr>
          <p:cNvSpPr>
            <a:spLocks noGrp="1"/>
          </p:cNvSpPr>
          <p:nvPr>
            <p:ph idx="1"/>
          </p:nvPr>
        </p:nvSpPr>
        <p:spPr>
          <a:xfrm>
            <a:off x="218732" y="1704671"/>
            <a:ext cx="11754535" cy="4219880"/>
          </a:xfrm>
        </p:spPr>
        <p:txBody>
          <a:bodyPr>
            <a:normAutofit/>
          </a:bodyPr>
          <a:lstStyle/>
          <a:p>
            <a:pPr marL="0" indent="0" algn="just">
              <a:buNone/>
            </a:pPr>
            <a:r>
              <a:rPr lang="it-IT" sz="2400"/>
              <a:t>L’organizzazione:</a:t>
            </a:r>
          </a:p>
          <a:p>
            <a:pPr algn="just"/>
            <a:r>
              <a:rPr lang="it-IT" sz="2400"/>
              <a:t>Facilita la condivisione delle informazioni consentendo agli utenti autorizzati di determinare se l’autorizzazione di accesso assegnate al partner di condivisione corrispondono alle restrizioni di accesso sulle informazioni per circostanze di condivisione delle informazioni definite dall’organizzazione in cui è richiesta la discrezione dell’utente;</a:t>
            </a:r>
          </a:p>
          <a:p>
            <a:pPr algn="just"/>
            <a:r>
              <a:rPr lang="it-IT" sz="2400"/>
              <a:t>Impiega meccanismi automatizzati per assistere agli utenti nel prendere decisioni di condivisione e collaborazione delle informazioni.</a:t>
            </a:r>
          </a:p>
          <a:p>
            <a:pPr marL="0" indent="0" algn="just">
              <a:buNone/>
            </a:pPr>
            <a:r>
              <a:rPr lang="it-IT" sz="2400" i="1"/>
              <a:t>Implementazione: </a:t>
            </a:r>
            <a:r>
              <a:rPr lang="it-IT" sz="2400"/>
              <a:t>Gli utenti non possono visualizzare i dati degli altri utenti. Tuttavia l’amministratore di sicurezza è l’unico che può accedere ad alcune informazioni degli utenti, ai ruoli e ai permessi.</a:t>
            </a:r>
          </a:p>
        </p:txBody>
      </p:sp>
      <p:pic>
        <p:nvPicPr>
          <p:cNvPr id="4" name="Immagine 3">
            <a:extLst>
              <a:ext uri="{FF2B5EF4-FFF2-40B4-BE49-F238E27FC236}">
                <a16:creationId xmlns:a16="http://schemas.microsoft.com/office/drawing/2014/main" id="{A5781939-3506-450A-A672-3E5DAFDE7F02}"/>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2741844038"/>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78B1DC-E745-2045-399B-EA2E4F5F2814}"/>
              </a:ext>
            </a:extLst>
          </p:cNvPr>
          <p:cNvSpPr>
            <a:spLocks noGrp="1"/>
          </p:cNvSpPr>
          <p:nvPr>
            <p:ph type="title"/>
          </p:nvPr>
        </p:nvSpPr>
        <p:spPr>
          <a:xfrm>
            <a:off x="4212701" y="0"/>
            <a:ext cx="6178208" cy="1325563"/>
          </a:xfrm>
        </p:spPr>
        <p:txBody>
          <a:bodyPr>
            <a:noAutofit/>
          </a:bodyPr>
          <a:lstStyle/>
          <a:p>
            <a:r>
              <a:rPr lang="it-IT" sz="5400" b="1"/>
              <a:t>AC-21 INFORMATION SHARING</a:t>
            </a:r>
          </a:p>
        </p:txBody>
      </p:sp>
      <p:pic>
        <p:nvPicPr>
          <p:cNvPr id="4" name="Immagine 3">
            <a:extLst>
              <a:ext uri="{FF2B5EF4-FFF2-40B4-BE49-F238E27FC236}">
                <a16:creationId xmlns:a16="http://schemas.microsoft.com/office/drawing/2014/main" id="{A5781939-3506-450A-A672-3E5DAFDE7F02}"/>
              </a:ext>
            </a:extLst>
          </p:cNvPr>
          <p:cNvPicPr>
            <a:picLocks noChangeAspect="1"/>
          </p:cNvPicPr>
          <p:nvPr/>
        </p:nvPicPr>
        <p:blipFill>
          <a:blip r:embed="rId2"/>
          <a:stretch>
            <a:fillRect/>
          </a:stretch>
        </p:blipFill>
        <p:spPr>
          <a:xfrm>
            <a:off x="0" y="0"/>
            <a:ext cx="4212701" cy="1085182"/>
          </a:xfrm>
          <a:prstGeom prst="rect">
            <a:avLst/>
          </a:prstGeom>
        </p:spPr>
      </p:pic>
      <p:pic>
        <p:nvPicPr>
          <p:cNvPr id="6" name="Immagine 5">
            <a:extLst>
              <a:ext uri="{FF2B5EF4-FFF2-40B4-BE49-F238E27FC236}">
                <a16:creationId xmlns:a16="http://schemas.microsoft.com/office/drawing/2014/main" id="{D0477636-F7DD-75C5-C8CF-CB7A063A7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511" y="1325562"/>
            <a:ext cx="8106977" cy="5475579"/>
          </a:xfrm>
          <a:prstGeom prst="rect">
            <a:avLst/>
          </a:prstGeom>
        </p:spPr>
      </p:pic>
    </p:spTree>
    <p:extLst>
      <p:ext uri="{BB962C8B-B14F-4D97-AF65-F5344CB8AC3E}">
        <p14:creationId xmlns:p14="http://schemas.microsoft.com/office/powerpoint/2010/main" val="358772637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78B1DC-E745-2045-399B-EA2E4F5F2814}"/>
              </a:ext>
            </a:extLst>
          </p:cNvPr>
          <p:cNvSpPr>
            <a:spLocks noGrp="1"/>
          </p:cNvSpPr>
          <p:nvPr>
            <p:ph type="title"/>
          </p:nvPr>
        </p:nvSpPr>
        <p:spPr>
          <a:xfrm>
            <a:off x="4212701" y="0"/>
            <a:ext cx="4831546" cy="1325563"/>
          </a:xfrm>
        </p:spPr>
        <p:txBody>
          <a:bodyPr>
            <a:noAutofit/>
          </a:bodyPr>
          <a:lstStyle/>
          <a:p>
            <a:r>
              <a:rPr lang="it-IT" sz="5400" b="1"/>
              <a:t>CONTROLLI NON APPLICABILI</a:t>
            </a:r>
          </a:p>
        </p:txBody>
      </p:sp>
      <p:sp>
        <p:nvSpPr>
          <p:cNvPr id="3" name="Segnaposto contenuto 2">
            <a:extLst>
              <a:ext uri="{FF2B5EF4-FFF2-40B4-BE49-F238E27FC236}">
                <a16:creationId xmlns:a16="http://schemas.microsoft.com/office/drawing/2014/main" id="{753FA3E9-412F-E8CC-B1F5-AB91CE984E88}"/>
              </a:ext>
            </a:extLst>
          </p:cNvPr>
          <p:cNvSpPr>
            <a:spLocks noGrp="1"/>
          </p:cNvSpPr>
          <p:nvPr>
            <p:ph idx="1"/>
          </p:nvPr>
        </p:nvSpPr>
        <p:spPr>
          <a:xfrm>
            <a:off x="218732" y="1443070"/>
            <a:ext cx="11754535" cy="5414930"/>
          </a:xfrm>
        </p:spPr>
        <p:txBody>
          <a:bodyPr>
            <a:normAutofit/>
          </a:bodyPr>
          <a:lstStyle/>
          <a:p>
            <a:pPr marL="0" indent="0" algn="just">
              <a:buNone/>
            </a:pPr>
            <a:r>
              <a:rPr lang="it-IT" sz="2400" b="1" dirty="0"/>
              <a:t>AC-2 (2) AUTOMATED TEMPORARY AND EMERGENCY ACCOUNT MANAGEMENT</a:t>
            </a:r>
            <a:r>
              <a:rPr lang="it-IT" sz="2400" dirty="0"/>
              <a:t>: Il sistema non prevede account temporanei e di emergenza.</a:t>
            </a:r>
          </a:p>
          <a:p>
            <a:pPr marL="0" indent="0" algn="just">
              <a:buNone/>
            </a:pPr>
            <a:r>
              <a:rPr lang="it-IT" sz="2400" b="1" dirty="0"/>
              <a:t>AC-11 DEVICE LOCK:</a:t>
            </a:r>
            <a:r>
              <a:rPr lang="it-IT" sz="2400" dirty="0"/>
              <a:t> Il sistema non prevede l’uso di sistemi mobile.</a:t>
            </a:r>
          </a:p>
          <a:p>
            <a:pPr marL="0" indent="0" algn="just">
              <a:buNone/>
            </a:pPr>
            <a:r>
              <a:rPr lang="it-IT" sz="2400" b="1" dirty="0"/>
              <a:t>AC-18 WIRELESS ACCESS </a:t>
            </a:r>
            <a:r>
              <a:rPr lang="it-IT" sz="2400" dirty="0"/>
              <a:t>e relativi sotto controlli: Il sistema non prevede l’uso di sistemi di comunicazione wireless.</a:t>
            </a:r>
          </a:p>
          <a:p>
            <a:pPr marL="0" indent="0" algn="just">
              <a:buNone/>
            </a:pPr>
            <a:r>
              <a:rPr lang="it-IT" sz="2400" b="1" dirty="0"/>
              <a:t>AC-19 ACCESS CONTROL FOR MOBILE DEVICES </a:t>
            </a:r>
            <a:r>
              <a:rPr lang="it-IT" sz="2400" dirty="0"/>
              <a:t>e relativo sotto controllo: Il sistema non prevede l’uso di sistemi mobile.</a:t>
            </a:r>
          </a:p>
          <a:p>
            <a:pPr marL="0" indent="0" algn="just">
              <a:buNone/>
            </a:pPr>
            <a:r>
              <a:rPr lang="it-IT" sz="2400" b="1" dirty="0"/>
              <a:t>AC-20 USE OF EXTERNAL SYSTEMS </a:t>
            </a:r>
            <a:r>
              <a:rPr lang="it-IT" sz="2400" dirty="0"/>
              <a:t>e relativi sotto controlli: Il sistema non prevede l’uso di sistemi esterni.</a:t>
            </a:r>
          </a:p>
          <a:p>
            <a:pPr marL="0" indent="0" algn="just">
              <a:buNone/>
            </a:pPr>
            <a:r>
              <a:rPr lang="it-IT" sz="2400" b="1" dirty="0"/>
              <a:t>AC-22 PUBBLICLY ACCESSIBLE CONTENT: </a:t>
            </a:r>
            <a:r>
              <a:rPr lang="it-IT" sz="2400" dirty="0"/>
              <a:t>La nostra applicazione non prevede di esporre in maniera pubblica i dati sensibili degli utenti. </a:t>
            </a:r>
          </a:p>
          <a:p>
            <a:pPr marL="0" indent="0" algn="just">
              <a:buNone/>
            </a:pPr>
            <a:endParaRPr lang="it-IT" sz="1800" dirty="0"/>
          </a:p>
        </p:txBody>
      </p:sp>
      <p:pic>
        <p:nvPicPr>
          <p:cNvPr id="4" name="Immagine 3">
            <a:extLst>
              <a:ext uri="{FF2B5EF4-FFF2-40B4-BE49-F238E27FC236}">
                <a16:creationId xmlns:a16="http://schemas.microsoft.com/office/drawing/2014/main" id="{A5781939-3506-450A-A672-3E5DAFDE7F02}"/>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1169880574"/>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1"/>
            <a:ext cx="7979299" cy="830424"/>
          </a:xfrm>
        </p:spPr>
        <p:txBody>
          <a:bodyPr>
            <a:noAutofit/>
          </a:bodyPr>
          <a:lstStyle/>
          <a:p>
            <a:r>
              <a:rPr lang="it-IT" sz="5400" b="1"/>
              <a:t>CONTROLLI HIGH-LEVEL</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325564"/>
            <a:ext cx="11843290" cy="5364486"/>
          </a:xfrm>
        </p:spPr>
        <p:txBody>
          <a:bodyPr>
            <a:normAutofit fontScale="92500" lnSpcReduction="10000"/>
          </a:bodyPr>
          <a:lstStyle/>
          <a:p>
            <a:pPr marL="0" indent="0" algn="just">
              <a:buNone/>
            </a:pPr>
            <a:r>
              <a:rPr lang="it-IT" sz="2400" b="1"/>
              <a:t>AC-2 (11) USAGE CONDITIONS: </a:t>
            </a:r>
            <a:r>
              <a:rPr lang="it-IT" sz="2400"/>
              <a:t>Specificare e far rispettare le condizioni di utilizzo (circostanze sotto le quali gli account di sistema possono essere usati).</a:t>
            </a:r>
          </a:p>
          <a:p>
            <a:pPr marL="0" indent="0" algn="just">
              <a:buNone/>
            </a:pPr>
            <a:r>
              <a:rPr lang="it-IT" sz="2400" b="1"/>
              <a:t>AC-2 (12) ACCOUNT MONITORING FOR ATYPICAL USAGE: </a:t>
            </a:r>
            <a:r>
              <a:rPr lang="it-IT" sz="2400"/>
              <a:t>Monitorare gli account di sistema riguardo utilizzi atipici e report di questo tipo di utilizzi.</a:t>
            </a:r>
          </a:p>
          <a:p>
            <a:pPr marL="0" indent="0" algn="just">
              <a:buNone/>
            </a:pPr>
            <a:r>
              <a:rPr lang="it-IT" sz="2400" b="1"/>
              <a:t>AC-4 (4) EMBEDDED DATA TYPES:</a:t>
            </a:r>
            <a:r>
              <a:rPr lang="it-IT" sz="2400" i="1"/>
              <a:t> </a:t>
            </a:r>
            <a:r>
              <a:rPr lang="it-IT" sz="2400"/>
              <a:t>Prevenire che le informazioni cifrate bypassino i meccanismi di controllo del flusso descritti in AC-4. </a:t>
            </a:r>
          </a:p>
          <a:p>
            <a:pPr marL="0" indent="0" algn="just">
              <a:buNone/>
            </a:pPr>
            <a:r>
              <a:rPr lang="it-IT" sz="2400" b="1"/>
              <a:t>AC-10 CURRENT SESSION CONTROL:</a:t>
            </a:r>
            <a:r>
              <a:rPr lang="it-IT" sz="2400"/>
              <a:t> Limitare il numero di sessioni contemporanee per ogni account o tipologia di account. </a:t>
            </a:r>
          </a:p>
          <a:p>
            <a:pPr marL="0" indent="0" algn="just">
              <a:buNone/>
            </a:pPr>
            <a:r>
              <a:rPr lang="it-IT" sz="2400" b="1"/>
              <a:t>AC-18 (4) RESTRICT CONFIGURATION BY USERS: </a:t>
            </a:r>
            <a:r>
              <a:rPr lang="it-IT" sz="2400"/>
              <a:t>Identificare e autorizzare esplicitamente gli utenti autorizzati a configurare in modo indipendente la capacità di rete wireless.</a:t>
            </a:r>
          </a:p>
          <a:p>
            <a:pPr marL="0" indent="0" algn="just">
              <a:buNone/>
            </a:pPr>
            <a:r>
              <a:rPr lang="it-IT" sz="2400" b="1"/>
              <a:t>AC-18 (5) ANTENNAS AND TRASMISSION POWER LEVELS: </a:t>
            </a:r>
            <a:r>
              <a:rPr lang="it-IT" sz="2400"/>
              <a:t>Selezionare le antenne radio e calibrare i livelli di potenza di trasmissione per ridurre la probabilità che i segnali dai punti di accesso wireless possano essere ricevuti al di fuori dei confini dell’organizzazione.</a:t>
            </a:r>
          </a:p>
          <a:p>
            <a:pPr marL="0" indent="0" algn="just">
              <a:buNone/>
            </a:pPr>
            <a:r>
              <a:rPr lang="it-IT" sz="2400"/>
              <a:t>Date le scelte implementative fatte per il nostro sistema, questi controlli risulterebbero inapplicabili, quindi potremmo trasformare l’assurance level della nostra applicazione da moderate ad high. </a:t>
            </a:r>
          </a:p>
          <a:p>
            <a:pPr marL="0" indent="0" algn="just">
              <a:buNone/>
            </a:pPr>
            <a:endParaRPr lang="it-IT" sz="240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84341257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8ECB66-7EAB-E29F-5602-65DB76D12F00}"/>
              </a:ext>
            </a:extLst>
          </p:cNvPr>
          <p:cNvSpPr>
            <a:spLocks noGrp="1"/>
          </p:cNvSpPr>
          <p:nvPr>
            <p:ph type="title"/>
          </p:nvPr>
        </p:nvSpPr>
        <p:spPr>
          <a:xfrm>
            <a:off x="4212702" y="0"/>
            <a:ext cx="2284352" cy="753979"/>
          </a:xfrm>
        </p:spPr>
        <p:txBody>
          <a:bodyPr>
            <a:normAutofit fontScale="90000"/>
          </a:bodyPr>
          <a:lstStyle/>
          <a:p>
            <a:r>
              <a:rPr lang="it-IT" sz="5400" b="1"/>
              <a:t>DESIGN</a:t>
            </a:r>
          </a:p>
        </p:txBody>
      </p:sp>
      <p:sp>
        <p:nvSpPr>
          <p:cNvPr id="3" name="Segnaposto contenuto 2">
            <a:extLst>
              <a:ext uri="{FF2B5EF4-FFF2-40B4-BE49-F238E27FC236}">
                <a16:creationId xmlns:a16="http://schemas.microsoft.com/office/drawing/2014/main" id="{84504A17-7ADA-DDCE-3E7E-FE36E976D9C4}"/>
              </a:ext>
            </a:extLst>
          </p:cNvPr>
          <p:cNvSpPr>
            <a:spLocks noGrp="1"/>
          </p:cNvSpPr>
          <p:nvPr>
            <p:ph idx="1"/>
          </p:nvPr>
        </p:nvSpPr>
        <p:spPr>
          <a:xfrm>
            <a:off x="838200" y="1552909"/>
            <a:ext cx="10515600" cy="4351338"/>
          </a:xfrm>
        </p:spPr>
        <p:txBody>
          <a:bodyPr>
            <a:normAutofit fontScale="85000" lnSpcReduction="10000"/>
          </a:bodyPr>
          <a:lstStyle/>
          <a:p>
            <a:pPr marL="0" indent="0" algn="just">
              <a:buNone/>
            </a:pPr>
            <a:r>
              <a:rPr lang="it-IT" sz="3200" dirty="0"/>
              <a:t>La nostra applicazione è stata realizzata basandoci su un’architettura a </a:t>
            </a:r>
            <a:r>
              <a:rPr lang="it-IT" sz="3200" i="1" dirty="0" err="1"/>
              <a:t>microservizi</a:t>
            </a:r>
            <a:r>
              <a:rPr lang="it-IT" sz="3200" dirty="0"/>
              <a:t>, utilizzando immagini </a:t>
            </a:r>
            <a:r>
              <a:rPr lang="it-IT" sz="3200" i="1" dirty="0"/>
              <a:t>Docker</a:t>
            </a:r>
            <a:r>
              <a:rPr lang="it-IT" sz="3200" dirty="0"/>
              <a:t> all’interno di </a:t>
            </a:r>
            <a:r>
              <a:rPr lang="it-IT" sz="3200" i="1" dirty="0" err="1"/>
              <a:t>Kubernetes</a:t>
            </a:r>
            <a:r>
              <a:rPr lang="it-IT" sz="3200" dirty="0"/>
              <a:t>:</a:t>
            </a:r>
          </a:p>
          <a:p>
            <a:pPr algn="just"/>
            <a:r>
              <a:rPr lang="it-IT" sz="3200" dirty="0"/>
              <a:t>Per la logica di business (Node.js 18.14.2);</a:t>
            </a:r>
          </a:p>
          <a:p>
            <a:pPr algn="just"/>
            <a:r>
              <a:rPr lang="it-IT" sz="3200" dirty="0"/>
              <a:t>Per la logica di Identity and Access Management (</a:t>
            </a:r>
            <a:r>
              <a:rPr lang="it-IT" sz="3200" dirty="0" err="1"/>
              <a:t>Keycloak</a:t>
            </a:r>
            <a:r>
              <a:rPr lang="it-IT" sz="3200" dirty="0"/>
              <a:t> 21);</a:t>
            </a:r>
          </a:p>
          <a:p>
            <a:pPr algn="just"/>
            <a:r>
              <a:rPr lang="it-IT" sz="3200" dirty="0"/>
              <a:t>Per la gestione dei segreti (</a:t>
            </a:r>
            <a:r>
              <a:rPr lang="it-IT" sz="3200" dirty="0" err="1"/>
              <a:t>Vault</a:t>
            </a:r>
            <a:r>
              <a:rPr lang="it-IT" sz="3200" dirty="0"/>
              <a:t> 1.13.2);</a:t>
            </a:r>
          </a:p>
          <a:p>
            <a:pPr algn="just"/>
            <a:r>
              <a:rPr lang="it-IT" sz="3200" dirty="0"/>
              <a:t>Per la gestione delle richieste HTTPS (</a:t>
            </a:r>
            <a:r>
              <a:rPr lang="it-IT" sz="3200" dirty="0" err="1"/>
              <a:t>NginX</a:t>
            </a:r>
            <a:r>
              <a:rPr lang="it-IT" sz="3200" dirty="0"/>
              <a:t> 1.7.0);</a:t>
            </a:r>
          </a:p>
          <a:p>
            <a:pPr algn="just"/>
            <a:r>
              <a:rPr lang="it-IT" sz="3200" dirty="0"/>
              <a:t>Per la gestione dei certificati (</a:t>
            </a:r>
            <a:r>
              <a:rPr lang="it-IT" sz="3200" dirty="0" err="1"/>
              <a:t>cert</a:t>
            </a:r>
            <a:r>
              <a:rPr lang="it-IT" sz="3200" dirty="0"/>
              <a:t>-manager v1);</a:t>
            </a:r>
          </a:p>
          <a:p>
            <a:pPr algn="just"/>
            <a:r>
              <a:rPr lang="it-IT" sz="3200" dirty="0"/>
              <a:t>Per la gestione dei dati (</a:t>
            </a:r>
            <a:r>
              <a:rPr lang="it-IT" sz="3200" dirty="0" err="1"/>
              <a:t>MongoDB</a:t>
            </a:r>
            <a:r>
              <a:rPr lang="it-IT" sz="3200" dirty="0"/>
              <a:t>);</a:t>
            </a:r>
          </a:p>
          <a:p>
            <a:pPr marL="0" indent="0" algn="just">
              <a:buNone/>
            </a:pPr>
            <a:r>
              <a:rPr lang="it-IT" sz="3200" dirty="0"/>
              <a:t>In questo modo isoliamo le responsabilità tra i vari </a:t>
            </a:r>
            <a:r>
              <a:rPr lang="it-IT" sz="3200" dirty="0" err="1"/>
              <a:t>microservizi</a:t>
            </a:r>
            <a:r>
              <a:rPr lang="it-IT" sz="3200" dirty="0"/>
              <a:t> evitando propagazione di fallimenti.</a:t>
            </a:r>
          </a:p>
        </p:txBody>
      </p:sp>
      <p:pic>
        <p:nvPicPr>
          <p:cNvPr id="4" name="Immagine 3">
            <a:extLst>
              <a:ext uri="{FF2B5EF4-FFF2-40B4-BE49-F238E27FC236}">
                <a16:creationId xmlns:a16="http://schemas.microsoft.com/office/drawing/2014/main" id="{9E10C317-F9C1-4BC3-436C-6C34F8648D8C}"/>
              </a:ext>
            </a:extLst>
          </p:cNvPr>
          <p:cNvPicPr>
            <a:picLocks noChangeAspect="1"/>
          </p:cNvPicPr>
          <p:nvPr/>
        </p:nvPicPr>
        <p:blipFill>
          <a:blip r:embed="rId2"/>
          <a:stretch>
            <a:fillRect/>
          </a:stretch>
        </p:blipFill>
        <p:spPr>
          <a:xfrm>
            <a:off x="1" y="0"/>
            <a:ext cx="4212701" cy="1085182"/>
          </a:xfrm>
          <a:prstGeom prst="rect">
            <a:avLst/>
          </a:prstGeom>
        </p:spPr>
      </p:pic>
    </p:spTree>
    <p:extLst>
      <p:ext uri="{BB962C8B-B14F-4D97-AF65-F5344CB8AC3E}">
        <p14:creationId xmlns:p14="http://schemas.microsoft.com/office/powerpoint/2010/main" val="1549049673"/>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F1CA4ABC-BD8F-4BC6-DA61-61E294FC87EE}"/>
              </a:ext>
            </a:extLst>
          </p:cNvPr>
          <p:cNvSpPr txBox="1"/>
          <p:nvPr/>
        </p:nvSpPr>
        <p:spPr>
          <a:xfrm>
            <a:off x="9272337" y="5528431"/>
            <a:ext cx="2919663" cy="1323439"/>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Valerio Mennillo</a:t>
            </a:r>
          </a:p>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Dario Riccardi</a:t>
            </a:r>
          </a:p>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Giuseppe Spiezia</a:t>
            </a:r>
          </a:p>
          <a:p>
            <a:pPr marL="0" marR="0" lvl="0" indent="0" algn="r" defTabSz="914400" rtl="0" eaLnBrk="1" fontAlgn="auto" latinLnBrk="0" hangingPunct="1">
              <a:lnSpc>
                <a:spcPct val="100000"/>
              </a:lnSpc>
              <a:spcBef>
                <a:spcPct val="0"/>
              </a:spcBef>
              <a:spcAft>
                <a:spcPct val="0"/>
              </a:spcAft>
              <a:buClrTx/>
              <a:buSzTx/>
              <a:buFontTx/>
              <a:buNone/>
              <a:defRPr/>
            </a:pPr>
            <a:r>
              <a:rPr kumimoji="0" lang="it-IT" sz="2000" b="1" i="0" u="none" strike="noStrike" kern="1200" cap="none" spc="0" normalizeH="0" baseline="0" noProof="0">
                <a:ln>
                  <a:noFill/>
                </a:ln>
                <a:solidFill>
                  <a:prstClr val="black"/>
                </a:solidFill>
                <a:effectLst/>
                <a:uLnTx/>
                <a:uFillTx/>
                <a:latin typeface="Calibri"/>
                <a:ea typeface="+mn-ea"/>
                <a:cs typeface="+mn-cs"/>
              </a:rPr>
              <a:t>Anna Varriale</a:t>
            </a:r>
          </a:p>
        </p:txBody>
      </p:sp>
      <p:pic>
        <p:nvPicPr>
          <p:cNvPr id="8" name="Immagine 7">
            <a:extLst>
              <a:ext uri="{FF2B5EF4-FFF2-40B4-BE49-F238E27FC236}">
                <a16:creationId xmlns:a16="http://schemas.microsoft.com/office/drawing/2014/main" id="{4263EC9C-AA09-8701-F699-5BB6D0807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8214" y="1066892"/>
            <a:ext cx="5033155" cy="5521675"/>
          </a:xfrm>
          <a:prstGeom prst="rect">
            <a:avLst/>
          </a:prstGeom>
        </p:spPr>
      </p:pic>
      <p:sp>
        <p:nvSpPr>
          <p:cNvPr id="9" name="CasellaDiTesto 8">
            <a:extLst>
              <a:ext uri="{FF2B5EF4-FFF2-40B4-BE49-F238E27FC236}">
                <a16:creationId xmlns:a16="http://schemas.microsoft.com/office/drawing/2014/main" id="{F10C6E57-4942-C8FC-3FDC-82510877158F}"/>
              </a:ext>
            </a:extLst>
          </p:cNvPr>
          <p:cNvSpPr txBox="1"/>
          <p:nvPr/>
        </p:nvSpPr>
        <p:spPr>
          <a:xfrm>
            <a:off x="2791642" y="3237044"/>
            <a:ext cx="6949518" cy="1200329"/>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spcAft>
                <a:spcPct val="0"/>
              </a:spcAft>
              <a:defRPr/>
            </a:pPr>
            <a:r>
              <a:rPr kumimoji="0" lang="it-IT" sz="7200" b="1" i="0" u="none" strike="noStrike" kern="1200" cap="none" spc="0" normalizeH="0" baseline="0" noProof="0" dirty="0">
                <a:ln>
                  <a:noFill/>
                </a:ln>
                <a:solidFill>
                  <a:prstClr val="black"/>
                </a:solidFill>
                <a:effectLst/>
                <a:uLnTx/>
                <a:uFillTx/>
                <a:latin typeface="Calibri"/>
                <a:ea typeface="+mn-ea"/>
                <a:cs typeface="+mn-cs"/>
              </a:rPr>
              <a:t>CONTROLLI IA</a:t>
            </a:r>
            <a:endParaRPr kumimoji="0" lang="it-IT" sz="6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10" name="Immagine 9">
            <a:extLst>
              <a:ext uri="{FF2B5EF4-FFF2-40B4-BE49-F238E27FC236}">
                <a16:creationId xmlns:a16="http://schemas.microsoft.com/office/drawing/2014/main" id="{4312078E-8A5C-93DB-FC9D-CB6763980600}"/>
              </a:ext>
            </a:extLst>
          </p:cNvPr>
          <p:cNvPicPr>
            <a:picLocks noChangeAspect="1"/>
          </p:cNvPicPr>
          <p:nvPr/>
        </p:nvPicPr>
        <p:blipFill>
          <a:blip r:embed="rId3"/>
          <a:stretch>
            <a:fillRect/>
          </a:stretch>
        </p:blipFill>
        <p:spPr>
          <a:xfrm>
            <a:off x="0" y="0"/>
            <a:ext cx="4210050" cy="1085850"/>
          </a:xfrm>
          <a:prstGeom prst="rect">
            <a:avLst/>
          </a:prstGeom>
        </p:spPr>
      </p:pic>
    </p:spTree>
    <p:extLst>
      <p:ext uri="{BB962C8B-B14F-4D97-AF65-F5344CB8AC3E}">
        <p14:creationId xmlns:p14="http://schemas.microsoft.com/office/powerpoint/2010/main" val="16887685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44DD48-894C-37BF-D6FE-A98FB591A879}"/>
              </a:ext>
            </a:extLst>
          </p:cNvPr>
          <p:cNvSpPr>
            <a:spLocks noGrp="1"/>
          </p:cNvSpPr>
          <p:nvPr>
            <p:ph type="title"/>
          </p:nvPr>
        </p:nvSpPr>
        <p:spPr>
          <a:xfrm>
            <a:off x="4212701" y="83878"/>
            <a:ext cx="7609185" cy="1698171"/>
          </a:xfrm>
        </p:spPr>
        <p:txBody>
          <a:bodyPr>
            <a:normAutofit fontScale="90000"/>
          </a:bodyPr>
          <a:lstStyle/>
          <a:p>
            <a:r>
              <a:rPr lang="it-IT" sz="5400" b="1"/>
              <a:t>FAMIGLIA DI CONTROLLI:</a:t>
            </a:r>
            <a:br>
              <a:rPr lang="it-IT" sz="5400" b="1"/>
            </a:br>
            <a:r>
              <a:rPr lang="it-IT" sz="5400" b="1"/>
              <a:t>IDENTIFICATION AND AUTHENTICATION</a:t>
            </a:r>
          </a:p>
        </p:txBody>
      </p:sp>
      <p:sp>
        <p:nvSpPr>
          <p:cNvPr id="3" name="Segnaposto contenuto 2">
            <a:extLst>
              <a:ext uri="{FF2B5EF4-FFF2-40B4-BE49-F238E27FC236}">
                <a16:creationId xmlns:a16="http://schemas.microsoft.com/office/drawing/2014/main" id="{7C8E28B9-D30D-8219-F8DB-BBFF2F3B9A8F}"/>
              </a:ext>
            </a:extLst>
          </p:cNvPr>
          <p:cNvSpPr>
            <a:spLocks noGrp="1"/>
          </p:cNvSpPr>
          <p:nvPr>
            <p:ph idx="1"/>
          </p:nvPr>
        </p:nvSpPr>
        <p:spPr>
          <a:xfrm>
            <a:off x="304800" y="2007326"/>
            <a:ext cx="11517086" cy="4281179"/>
          </a:xfrm>
        </p:spPr>
        <p:txBody>
          <a:bodyPr>
            <a:normAutofit fontScale="85000" lnSpcReduction="20000"/>
          </a:bodyPr>
          <a:lstStyle/>
          <a:p>
            <a:pPr marL="0" indent="0" algn="just">
              <a:buNone/>
            </a:pPr>
            <a:r>
              <a:rPr lang="it-IT" sz="3200"/>
              <a:t>Le organizzazioni devono identificare gli utenti del sistema informativo, i processi che agiscono per conto di utenti o dispositivi e autenticare (o verificare) le identità di tali utenti, processi o dispositivi, come prerequisito per consentire l’accesso ai sistemi informativi aziendali.</a:t>
            </a:r>
          </a:p>
          <a:p>
            <a:pPr marL="0" indent="0" algn="just">
              <a:buNone/>
            </a:pPr>
            <a:endParaRPr lang="it-IT" sz="3200"/>
          </a:p>
          <a:p>
            <a:pPr marL="0" indent="0" algn="just">
              <a:buNone/>
            </a:pPr>
            <a:r>
              <a:rPr lang="it-IT" sz="3200"/>
              <a:t>Abbiamo deciso di implementare il livello di Identity Assurance IA-L1 (basandoci sugli attributi autodichiarati dagli utenti)  mentre per il livello di Authenticator Assurance AA-L2 (autenticazione a due fattori).</a:t>
            </a:r>
          </a:p>
          <a:p>
            <a:pPr marL="0" indent="0" algn="just">
              <a:buNone/>
            </a:pPr>
            <a:endParaRPr lang="it-IT" sz="3200"/>
          </a:p>
          <a:p>
            <a:pPr marL="0" indent="0" algn="just">
              <a:buNone/>
            </a:pPr>
            <a:r>
              <a:rPr lang="it-IT" sz="3200"/>
              <a:t>Per quanto riguarda questa famiglia di controlli, abbiamo valutato la nostra applicazione con:</a:t>
            </a:r>
          </a:p>
          <a:p>
            <a:pPr marL="0" indent="0" algn="just">
              <a:buNone/>
            </a:pPr>
            <a:r>
              <a:rPr lang="it-IT" sz="3200"/>
              <a:t> assurance level = moderate.</a:t>
            </a:r>
          </a:p>
        </p:txBody>
      </p:sp>
      <p:pic>
        <p:nvPicPr>
          <p:cNvPr id="5" name="Immagine 4">
            <a:extLst>
              <a:ext uri="{FF2B5EF4-FFF2-40B4-BE49-F238E27FC236}">
                <a16:creationId xmlns:a16="http://schemas.microsoft.com/office/drawing/2014/main" id="{DD8C75E8-BC89-52E5-CB54-EC215A9B0162}"/>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116624250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325563"/>
          </a:xfrm>
        </p:spPr>
        <p:txBody>
          <a:bodyPr>
            <a:noAutofit/>
          </a:bodyPr>
          <a:lstStyle/>
          <a:p>
            <a:r>
              <a:rPr lang="it-IT" sz="5400" b="1"/>
              <a:t>IA-1 POLICY AND PROCEDURES</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2289358"/>
            <a:ext cx="11843290" cy="2443064"/>
          </a:xfrm>
        </p:spPr>
        <p:txBody>
          <a:bodyPr>
            <a:normAutofit/>
          </a:bodyPr>
          <a:lstStyle/>
          <a:p>
            <a:pPr marL="0" indent="0" algn="just">
              <a:buNone/>
            </a:pPr>
            <a:r>
              <a:rPr lang="it-IT" sz="2400"/>
              <a:t>Il controllo IA-1 richiede lo sviluppo e l’implementazione di politiche e procedure formali per la registrazioni delle attività relative all’identificazione e autenticazione. </a:t>
            </a:r>
            <a:endParaRPr lang="it-IT" sz="2400" i="1"/>
          </a:p>
          <a:p>
            <a:pPr marL="0" indent="0" algn="just">
              <a:buNone/>
            </a:pPr>
            <a:r>
              <a:rPr lang="it-IT" sz="2400" i="1"/>
              <a:t>Implementazione:</a:t>
            </a:r>
            <a:r>
              <a:rPr lang="it-IT" sz="2400"/>
              <a:t> Per implementare questo controllo abbiamo definito i due livelli di assurance per l’identificazione e per l’autenticazione.</a:t>
            </a:r>
          </a:p>
          <a:p>
            <a:pPr marL="0" indent="0">
              <a:buNone/>
            </a:pPr>
            <a:endParaRPr lang="it-IT" sz="200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3661466552"/>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422400"/>
            <a:ext cx="7979299" cy="1325563"/>
          </a:xfrm>
        </p:spPr>
        <p:txBody>
          <a:bodyPr>
            <a:noAutofit/>
          </a:bodyPr>
          <a:lstStyle/>
          <a:p>
            <a:r>
              <a:rPr lang="it-IT" sz="5400" b="1"/>
              <a:t>IA-2 IDENTIFICATION AND AUTHENTICATION (ORGANIZATIONAL USERS)</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2223168"/>
            <a:ext cx="11843290" cy="4568643"/>
          </a:xfrm>
        </p:spPr>
        <p:txBody>
          <a:bodyPr>
            <a:normAutofit/>
          </a:bodyPr>
          <a:lstStyle/>
          <a:p>
            <a:pPr marL="0" indent="0" algn="just">
              <a:buNone/>
            </a:pPr>
            <a:r>
              <a:rPr lang="it-IT" sz="2400"/>
              <a:t>Il sistema informativo identifica e autentica in modo univoco gli utenti dell’organizzazione (o i processi che agiscono per conto degli utenti dell’organizzazione).</a:t>
            </a:r>
          </a:p>
          <a:p>
            <a:pPr marL="0" indent="0" algn="just">
              <a:buNone/>
            </a:pPr>
            <a:r>
              <a:rPr lang="it-IT" sz="2400" b="1"/>
              <a:t>IA-2 (1-2) MULTI-FACTOR AUTHENTICATION TO PRIVILEGED ACCOUNTS AND NON-PRIVILEGED.</a:t>
            </a:r>
          </a:p>
          <a:p>
            <a:pPr marL="0" indent="0" algn="just">
              <a:buNone/>
            </a:pPr>
            <a:r>
              <a:rPr lang="it-IT" sz="2400" i="1"/>
              <a:t>Implementazione</a:t>
            </a:r>
            <a:r>
              <a:rPr lang="it-IT" sz="2400"/>
              <a:t>: Il sistema implementa l’autenticazione a due fattore sia per gli utenti privilegiati che non privilegiati. </a:t>
            </a:r>
          </a:p>
          <a:p>
            <a:pPr marL="0" indent="0" algn="just">
              <a:buNone/>
            </a:pPr>
            <a:r>
              <a:rPr lang="it-IT" sz="2400" b="1"/>
              <a:t>IA-2 (8) ACCESS TO ACCOUNTS-REPLAY RESISTANT: </a:t>
            </a:r>
            <a:r>
              <a:rPr lang="it-IT" sz="2400"/>
              <a:t>Implementare meccanismi di autenticazione resistenti al replay per l’accesso ad account privilegiati e non. </a:t>
            </a:r>
          </a:p>
          <a:p>
            <a:pPr marL="0" indent="0" algn="just">
              <a:buNone/>
            </a:pPr>
            <a:r>
              <a:rPr lang="it-IT" sz="2400" i="1"/>
              <a:t>Implementazione: </a:t>
            </a:r>
            <a:r>
              <a:rPr lang="it-IT" sz="2400"/>
              <a:t>La comunicazione con il sistema avviene mediante il protocollo TLS (HTTPS).</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78587465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69B8D973-108E-5AB4-CD8B-EC01E6FE0F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3344" y="0"/>
            <a:ext cx="4860989" cy="6858000"/>
          </a:xfrm>
          <a:prstGeom prst="rect">
            <a:avLst/>
          </a:prstGeom>
        </p:spPr>
      </p:pic>
      <p:pic>
        <p:nvPicPr>
          <p:cNvPr id="2" name="Immagine 1">
            <a:extLst>
              <a:ext uri="{FF2B5EF4-FFF2-40B4-BE49-F238E27FC236}">
                <a16:creationId xmlns:a16="http://schemas.microsoft.com/office/drawing/2014/main" id="{44E77C72-5C8F-5969-0AE1-A6FEFFE22C5A}"/>
              </a:ext>
            </a:extLst>
          </p:cNvPr>
          <p:cNvPicPr>
            <a:picLocks noChangeAspect="1"/>
          </p:cNvPicPr>
          <p:nvPr/>
        </p:nvPicPr>
        <p:blipFill>
          <a:blip r:embed="rId3"/>
          <a:stretch>
            <a:fillRect/>
          </a:stretch>
        </p:blipFill>
        <p:spPr>
          <a:xfrm>
            <a:off x="0" y="0"/>
            <a:ext cx="4212701" cy="1085182"/>
          </a:xfrm>
          <a:prstGeom prst="rect">
            <a:avLst/>
          </a:prstGeom>
        </p:spPr>
      </p:pic>
    </p:spTree>
    <p:extLst>
      <p:ext uri="{BB962C8B-B14F-4D97-AF65-F5344CB8AC3E}">
        <p14:creationId xmlns:p14="http://schemas.microsoft.com/office/powerpoint/2010/main" val="492549506"/>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325563"/>
          </a:xfrm>
        </p:spPr>
        <p:txBody>
          <a:bodyPr>
            <a:noAutofit/>
          </a:bodyPr>
          <a:lstStyle/>
          <a:p>
            <a:r>
              <a:rPr lang="it-IT" sz="5400" b="1" dirty="0"/>
              <a:t>IA-3 DEVICE IDENTIFICATION AND AUTHENTICATION</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2524057"/>
            <a:ext cx="11843290" cy="4568643"/>
          </a:xfrm>
        </p:spPr>
        <p:txBody>
          <a:bodyPr>
            <a:normAutofit/>
          </a:bodyPr>
          <a:lstStyle/>
          <a:p>
            <a:pPr marL="0" indent="0" algn="just">
              <a:buNone/>
            </a:pPr>
            <a:r>
              <a:rPr lang="it-IT" sz="2400"/>
              <a:t>Il sistema informativo identifica e autentica in modo univoco dispositivi specifici e/o tipi definiti dall’organizzazione prima di stabilire una connessione.</a:t>
            </a:r>
          </a:p>
          <a:p>
            <a:pPr marL="0" indent="0" algn="just">
              <a:buNone/>
            </a:pPr>
            <a:r>
              <a:rPr lang="it-IT" sz="2400" i="1"/>
              <a:t>Implementazione:</a:t>
            </a:r>
            <a:r>
              <a:rPr lang="it-IT" sz="2400"/>
              <a:t> Per implementare questo controllo utilizziamo una funzionalità di Keycloak (grazie anche alla mutua autenticazione di TLS)  che permette di associare l’account dell’utente autenticato all’indirizzo IP del dispositivo prima della connessione. </a:t>
            </a:r>
          </a:p>
          <a:p>
            <a:pPr marL="0" indent="0">
              <a:buNone/>
            </a:pPr>
            <a:endParaRPr lang="it-IT" sz="200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1290787327"/>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325563"/>
          </a:xfrm>
        </p:spPr>
        <p:txBody>
          <a:bodyPr>
            <a:noAutofit/>
          </a:bodyPr>
          <a:lstStyle/>
          <a:p>
            <a:r>
              <a:rPr lang="it-IT" sz="5400" b="1"/>
              <a:t>IA-4 IDENTIFIER MANAGEMENT</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527356"/>
            <a:ext cx="11843290" cy="4119465"/>
          </a:xfrm>
        </p:spPr>
        <p:txBody>
          <a:bodyPr>
            <a:normAutofit fontScale="92500" lnSpcReduction="10000"/>
          </a:bodyPr>
          <a:lstStyle/>
          <a:p>
            <a:pPr marL="0" indent="0">
              <a:buNone/>
            </a:pPr>
            <a:r>
              <a:rPr lang="it-IT" sz="2400"/>
              <a:t>L’organizzazione gestisce gli identificatori del sistema informativo:</a:t>
            </a:r>
          </a:p>
          <a:p>
            <a:r>
              <a:rPr lang="it-IT" sz="2400"/>
              <a:t>Ricevendo l’autorizzazione da personale definito dall’organizzazione per assegnare un individuo, gruppo, ruolo o identificatore di dispositivo;</a:t>
            </a:r>
          </a:p>
          <a:p>
            <a:r>
              <a:rPr lang="it-IT" sz="2400"/>
              <a:t>Selezionando un identificatore che identifichi un individuo, un gruppo, un ruolo o un dispositivo;</a:t>
            </a:r>
          </a:p>
          <a:p>
            <a:r>
              <a:rPr lang="it-IT" sz="2400"/>
              <a:t>Assegnando l’identificatore all’individuo, gruppo, ruolo o dispositivo previsto;</a:t>
            </a:r>
          </a:p>
          <a:p>
            <a:r>
              <a:rPr lang="it-IT" sz="2400"/>
              <a:t>Impedendo il riutilizzo degli identificatori per un certo periodo di tempo;</a:t>
            </a:r>
          </a:p>
          <a:p>
            <a:r>
              <a:rPr lang="it-IT" sz="2400"/>
              <a:t>Disabilitando l’identificatore dopo un certo periodo di tempo di inattività.</a:t>
            </a:r>
          </a:p>
          <a:p>
            <a:pPr marL="0" indent="0">
              <a:buNone/>
            </a:pPr>
            <a:r>
              <a:rPr lang="it-IT" sz="2400" b="1"/>
              <a:t>IA-4 (4) IDENTIFY USER STATUS: </a:t>
            </a:r>
            <a:r>
              <a:rPr lang="it-IT" sz="2400"/>
              <a:t>Assegnare un identificativo univoco ad ogni account associandolo all’individuo che lo utilizza. Pervenire il riuso di identificativi. </a:t>
            </a:r>
          </a:p>
          <a:p>
            <a:pPr marL="0" indent="0">
              <a:buNone/>
            </a:pPr>
            <a:r>
              <a:rPr lang="it-IT" sz="2400" i="1"/>
              <a:t>Implementazione: </a:t>
            </a:r>
            <a:r>
              <a:rPr lang="it-IT" sz="2400" err="1"/>
              <a:t>Keycloak fornisce un identificativo univoco per ogni utente, revocandolo nel caso in cui occorra, per qualche motivo, eliminando l’account. </a:t>
            </a:r>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pic>
        <p:nvPicPr>
          <p:cNvPr id="5" name="Immagine 4">
            <a:extLst>
              <a:ext uri="{FF2B5EF4-FFF2-40B4-BE49-F238E27FC236}">
                <a16:creationId xmlns:a16="http://schemas.microsoft.com/office/drawing/2014/main" id="{B60AE3F1-3ED1-8FBF-9B4D-549A2509951E}"/>
              </a:ext>
            </a:extLst>
          </p:cNvPr>
          <p:cNvPicPr>
            <a:picLocks noChangeAspect="1"/>
          </p:cNvPicPr>
          <p:nvPr/>
        </p:nvPicPr>
        <p:blipFill>
          <a:blip r:embed="rId3"/>
          <a:stretch>
            <a:fillRect/>
          </a:stretch>
        </p:blipFill>
        <p:spPr>
          <a:xfrm>
            <a:off x="3578134" y="5623774"/>
            <a:ext cx="5035732" cy="737680"/>
          </a:xfrm>
          <a:prstGeom prst="rect">
            <a:avLst/>
          </a:prstGeom>
        </p:spPr>
      </p:pic>
    </p:spTree>
    <p:extLst>
      <p:ext uri="{BB962C8B-B14F-4D97-AF65-F5344CB8AC3E}">
        <p14:creationId xmlns:p14="http://schemas.microsoft.com/office/powerpoint/2010/main" val="1592879370"/>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2EC67-9A8C-C4F8-8550-C4686BF5A229}"/>
              </a:ext>
            </a:extLst>
          </p:cNvPr>
          <p:cNvSpPr>
            <a:spLocks noGrp="1"/>
          </p:cNvSpPr>
          <p:nvPr>
            <p:ph type="title"/>
          </p:nvPr>
        </p:nvSpPr>
        <p:spPr>
          <a:xfrm>
            <a:off x="4212701" y="0"/>
            <a:ext cx="7979299" cy="1325563"/>
          </a:xfrm>
        </p:spPr>
        <p:txBody>
          <a:bodyPr>
            <a:noAutofit/>
          </a:bodyPr>
          <a:lstStyle/>
          <a:p>
            <a:r>
              <a:rPr lang="it-IT" sz="5400" b="1"/>
              <a:t>IA-5 AUTHENTICATOR MANAGEMENT</a:t>
            </a:r>
          </a:p>
        </p:txBody>
      </p:sp>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2024662"/>
            <a:ext cx="11843290" cy="4568643"/>
          </a:xfrm>
        </p:spPr>
        <p:txBody>
          <a:bodyPr>
            <a:normAutofit/>
          </a:bodyPr>
          <a:lstStyle/>
          <a:p>
            <a:pPr marL="0" indent="0" algn="just">
              <a:buNone/>
            </a:pPr>
            <a:r>
              <a:rPr lang="it-IT"/>
              <a:t>Gestire l’autenticatore:</a:t>
            </a:r>
          </a:p>
          <a:p>
            <a:pPr lvl="1" algn="just"/>
            <a:r>
              <a:rPr lang="it-IT" sz="2800"/>
              <a:t>assicurandosi che gli autenticatori siano abbastanza resistenti in relazione al loro utilizzo;</a:t>
            </a:r>
          </a:p>
          <a:p>
            <a:pPr lvl="1" algn="just"/>
            <a:r>
              <a:rPr lang="it-IT" sz="2800"/>
              <a:t>implementando meccanismi per la consegna degli autenticatori e la gestione di autenticatori smarriti;</a:t>
            </a:r>
          </a:p>
          <a:p>
            <a:pPr lvl="1" algn="just"/>
            <a:r>
              <a:rPr lang="it-IT" sz="2800"/>
              <a:t>generando autenticatori di default prima del primo utilizzo; </a:t>
            </a:r>
          </a:p>
          <a:p>
            <a:pPr lvl="1" algn="just"/>
            <a:r>
              <a:rPr lang="it-IT" sz="2800"/>
              <a:t>modificando gli autenticatori di default prima del primo utilizzo;</a:t>
            </a:r>
          </a:p>
          <a:p>
            <a:pPr lvl="1" algn="just"/>
            <a:r>
              <a:rPr lang="it-IT" sz="2800"/>
              <a:t>proteggendo il contenuto degli autenticatori da disclosure non autorizzate;</a:t>
            </a:r>
          </a:p>
          <a:p>
            <a:pPr marL="0" indent="0" algn="just">
              <a:buNone/>
            </a:pPr>
            <a:endParaRPr lang="it-IT" sz="240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2235792955"/>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C7DFE673-3F92-24FA-FD6E-DC71E84D4551}"/>
              </a:ext>
            </a:extLst>
          </p:cNvPr>
          <p:cNvSpPr>
            <a:spLocks noGrp="1"/>
          </p:cNvSpPr>
          <p:nvPr>
            <p:ph idx="1"/>
          </p:nvPr>
        </p:nvSpPr>
        <p:spPr>
          <a:xfrm>
            <a:off x="174355" y="1286725"/>
            <a:ext cx="11843290" cy="4568643"/>
          </a:xfrm>
        </p:spPr>
        <p:txBody>
          <a:bodyPr>
            <a:normAutofit lnSpcReduction="10000"/>
          </a:bodyPr>
          <a:lstStyle/>
          <a:p>
            <a:pPr marL="0" indent="0" algn="just">
              <a:buNone/>
            </a:pPr>
            <a:r>
              <a:rPr lang="it-IT" sz="2400" b="1"/>
              <a:t>IA-5 (1) PASSWORD-BASED AUTHENTICATION</a:t>
            </a:r>
            <a:r>
              <a:rPr lang="it-IT" sz="2400"/>
              <a:t>: Le password scelte dagli utenti non devono far parte di dizionari di password vulnerabili. Le password devono essere trasportate su canali protetti crittograficamente. La memorizzazione delle password deve essere gestita in maniera sicura. Bisogna definire regole di complessità delle password.</a:t>
            </a:r>
          </a:p>
          <a:p>
            <a:pPr marL="0" indent="0" algn="just">
              <a:buNone/>
            </a:pPr>
            <a:r>
              <a:rPr lang="it-IT" sz="2400" b="1"/>
              <a:t>IA-5 (6) PROTECTION OF AUTHENTICATORS</a:t>
            </a:r>
            <a:r>
              <a:rPr lang="it-IT" sz="2400"/>
              <a:t>: Proteggere gli autenticatori in maniera adeguata in relazione al livello di segretezza delle informazioni accessibili tramite uso dell’autenticatore</a:t>
            </a:r>
            <a:r>
              <a:rPr lang="it-IT" sz="2400">
                <a:ea typeface="+mn-lt"/>
                <a:cs typeface="+mn-lt"/>
              </a:rPr>
              <a:t>.</a:t>
            </a:r>
            <a:endParaRPr lang="it-IT" sz="2400"/>
          </a:p>
          <a:p>
            <a:pPr marL="0" indent="0" algn="just">
              <a:buNone/>
            </a:pPr>
            <a:r>
              <a:rPr lang="it-IT" sz="2400" i="1"/>
              <a:t>Implementazione:</a:t>
            </a:r>
            <a:r>
              <a:rPr lang="it-IT" sz="2400"/>
              <a:t> Per implementare questo controllo abbiamo stabilito come prima cosa delle regole per la generazione della password da parte degli utenti: deve essere di almeno 8 caratteri alfanumerici con almeno una lettera maiuscola, una minuscola, un numero e un simbolo. La password non deve essere stata usata recentemente. La restante parte dei requisiti viene soddisfatta attraverso l’uso di HTTPS e di Keycloak che prevedono una comunicazione sicura e una memorizzazione delle password affidabile. </a:t>
            </a:r>
            <a:r>
              <a:rPr lang="it-IT" sz="2400">
                <a:ea typeface="+mn-lt"/>
                <a:cs typeface="Calibri"/>
              </a:rPr>
              <a:t>Gli</a:t>
            </a:r>
            <a:r>
              <a:rPr lang="it-IT" sz="2400">
                <a:ea typeface="+mn-lt"/>
                <a:cs typeface="+mn-lt"/>
              </a:rPr>
              <a:t> utenti sono completamente isolati dall'applicazione, che non avrà mai accesso alle credenziali. Keycloak raccoglie le credenziali dell'utente, come password e codici OTP. </a:t>
            </a:r>
            <a:endParaRPr lang="it-IT" sz="2000"/>
          </a:p>
        </p:txBody>
      </p:sp>
      <p:pic>
        <p:nvPicPr>
          <p:cNvPr id="4" name="Immagine 3">
            <a:extLst>
              <a:ext uri="{FF2B5EF4-FFF2-40B4-BE49-F238E27FC236}">
                <a16:creationId xmlns:a16="http://schemas.microsoft.com/office/drawing/2014/main" id="{4B1C11C2-F8F3-869F-CE48-945ADCF89F00}"/>
              </a:ext>
            </a:extLst>
          </p:cNvPr>
          <p:cNvPicPr>
            <a:picLocks noChangeAspect="1"/>
          </p:cNvPicPr>
          <p:nvPr/>
        </p:nvPicPr>
        <p:blipFill>
          <a:blip r:embed="rId2"/>
          <a:stretch>
            <a:fillRect/>
          </a:stretch>
        </p:blipFill>
        <p:spPr>
          <a:xfrm>
            <a:off x="0" y="0"/>
            <a:ext cx="4212701" cy="1085182"/>
          </a:xfrm>
          <a:prstGeom prst="rect">
            <a:avLst/>
          </a:prstGeom>
        </p:spPr>
      </p:pic>
    </p:spTree>
    <p:extLst>
      <p:ext uri="{BB962C8B-B14F-4D97-AF65-F5344CB8AC3E}">
        <p14:creationId xmlns:p14="http://schemas.microsoft.com/office/powerpoint/2010/main" val="1111392190"/>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9C8C1C45-3D93-4038-4155-2691AE75DD0B}"/>
              </a:ext>
            </a:extLst>
          </p:cNvPr>
          <p:cNvPicPr>
            <a:picLocks noChangeAspect="1"/>
          </p:cNvPicPr>
          <p:nvPr/>
        </p:nvPicPr>
        <p:blipFill>
          <a:blip r:embed="rId2"/>
          <a:stretch>
            <a:fillRect/>
          </a:stretch>
        </p:blipFill>
        <p:spPr>
          <a:xfrm>
            <a:off x="4804135" y="228600"/>
            <a:ext cx="5562600" cy="6400800"/>
          </a:xfrm>
          <a:prstGeom prst="rect">
            <a:avLst/>
          </a:prstGeom>
        </p:spPr>
      </p:pic>
      <p:pic>
        <p:nvPicPr>
          <p:cNvPr id="2" name="Immagine 1">
            <a:extLst>
              <a:ext uri="{FF2B5EF4-FFF2-40B4-BE49-F238E27FC236}">
                <a16:creationId xmlns:a16="http://schemas.microsoft.com/office/drawing/2014/main" id="{058AA8D4-E44B-75BF-B3DA-37B393946DEF}"/>
              </a:ext>
            </a:extLst>
          </p:cNvPr>
          <p:cNvPicPr>
            <a:picLocks noChangeAspect="1"/>
          </p:cNvPicPr>
          <p:nvPr/>
        </p:nvPicPr>
        <p:blipFill>
          <a:blip r:embed="rId3"/>
          <a:stretch>
            <a:fillRect/>
          </a:stretch>
        </p:blipFill>
        <p:spPr>
          <a:xfrm>
            <a:off x="0" y="0"/>
            <a:ext cx="4212701" cy="1085182"/>
          </a:xfrm>
          <a:prstGeom prst="rect">
            <a:avLst/>
          </a:prstGeom>
        </p:spPr>
      </p:pic>
    </p:spTree>
    <p:extLst>
      <p:ext uri="{BB962C8B-B14F-4D97-AF65-F5344CB8AC3E}">
        <p14:creationId xmlns:p14="http://schemas.microsoft.com/office/powerpoint/2010/main" val="2392642294"/>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10.0.14393.0"/>
  <p:tag name="AS_RELEASE_DATE" val="2023.01.14"/>
  <p:tag name="AS_TITLE" val="Aspose.Slides for .NET 4.0 Client Profile"/>
  <p:tag name="AS_VERSION" val="2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499</TotalTime>
  <Words>13371</Words>
  <Application>Microsoft Office PowerPoint</Application>
  <PresentationFormat>Widescreen</PresentationFormat>
  <Paragraphs>754</Paragraphs>
  <Slides>181</Slides>
  <Notes>0</Notes>
  <HiddenSlides>0</HiddenSlides>
  <MMClips>0</MMClips>
  <ScaleCrop>false</ScaleCrop>
  <HeadingPairs>
    <vt:vector size="6" baseType="variant">
      <vt:variant>
        <vt:lpstr>Caratteri utilizzati</vt:lpstr>
      </vt:variant>
      <vt:variant>
        <vt:i4>7</vt:i4>
      </vt:variant>
      <vt:variant>
        <vt:lpstr>Tema</vt:lpstr>
      </vt:variant>
      <vt:variant>
        <vt:i4>10</vt:i4>
      </vt:variant>
      <vt:variant>
        <vt:lpstr>Titoli diapositive</vt:lpstr>
      </vt:variant>
      <vt:variant>
        <vt:i4>181</vt:i4>
      </vt:variant>
    </vt:vector>
  </HeadingPairs>
  <TitlesOfParts>
    <vt:vector size="198" baseType="lpstr">
      <vt:lpstr>Arial</vt:lpstr>
      <vt:lpstr>Avenir Next LT Pro</vt:lpstr>
      <vt:lpstr>Calibri</vt:lpstr>
      <vt:lpstr>Calibri Light</vt:lpstr>
      <vt:lpstr>Courier New</vt:lpstr>
      <vt:lpstr>gg sans</vt:lpstr>
      <vt:lpstr>inherit</vt:lpstr>
      <vt:lpstr>Office Theme</vt:lpstr>
      <vt:lpstr>Tema di Office</vt:lpstr>
      <vt:lpstr>Tema di Office</vt:lpstr>
      <vt:lpstr>Tema di Office</vt:lpstr>
      <vt:lpstr>Tema di Office</vt:lpstr>
      <vt:lpstr>Tema di Office</vt:lpstr>
      <vt:lpstr>Tema di Office</vt:lpstr>
      <vt:lpstr>Tema di Office</vt:lpstr>
      <vt:lpstr>Tema di Office</vt:lpstr>
      <vt:lpstr>Tema di Office</vt:lpstr>
      <vt:lpstr>Presentazione standard di PowerPoint</vt:lpstr>
      <vt:lpstr>UNINASTREAM</vt:lpstr>
      <vt:lpstr>UNINASTREAM</vt:lpstr>
      <vt:lpstr>ANALISI DEI REQUISITI</vt:lpstr>
      <vt:lpstr>CONFIDENTIALITY</vt:lpstr>
      <vt:lpstr>INTEGRITY</vt:lpstr>
      <vt:lpstr>AUTHORIZATION</vt:lpstr>
      <vt:lpstr>AVAILABILITY</vt:lpstr>
      <vt:lpstr>DESIGN</vt:lpstr>
      <vt:lpstr>DESIGN</vt:lpstr>
      <vt:lpstr>USE-CASE DIAGRAM</vt:lpstr>
      <vt:lpstr>DEPLOYMENT DIAGRAM </vt:lpstr>
      <vt:lpstr>DEPLOYMENT DIAGRAM</vt:lpstr>
      <vt:lpstr>SEQUENCE DIAGRAM</vt:lpstr>
      <vt:lpstr>AGGIUNGI VIDEO</vt:lpstr>
      <vt:lpstr>VISUALIZZA VIDEO</vt:lpstr>
      <vt:lpstr>VISUALIZZA VIDEO (2)</vt:lpstr>
      <vt:lpstr>Home Page</vt:lpstr>
      <vt:lpstr>Login Page</vt:lpstr>
      <vt:lpstr>UTENTE - Ricerca Video</vt:lpstr>
      <vt:lpstr>UTENTE - I miei video</vt:lpstr>
      <vt:lpstr>GESTORE VIDEO - Aggiungi video</vt:lpstr>
      <vt:lpstr>GESTORE VIDEO – Modifica Video</vt:lpstr>
      <vt:lpstr>Presentazione standard di PowerPoint</vt:lpstr>
      <vt:lpstr>KUBERNETES</vt:lpstr>
      <vt:lpstr>KUBERNETES</vt:lpstr>
      <vt:lpstr>KUBERNETES</vt:lpstr>
      <vt:lpstr>KUBERNETES</vt:lpstr>
      <vt:lpstr>KEYCLOAK</vt:lpstr>
      <vt:lpstr>KEYCLOAK</vt:lpstr>
      <vt:lpstr>KEYCLOAK</vt:lpstr>
      <vt:lpstr>REALM E CLIENTS</vt:lpstr>
      <vt:lpstr>REALM E CLIENTS</vt:lpstr>
      <vt:lpstr>REALM E CLIENTS</vt:lpstr>
      <vt:lpstr>RUOLI E UTENTI</vt:lpstr>
      <vt:lpstr>RUOLI E UTENTI</vt:lpstr>
      <vt:lpstr>RUOLI E UTENTI</vt:lpstr>
      <vt:lpstr>INTEGRAZIONE DI KEYCLOAK CON NODE.JS</vt:lpstr>
      <vt:lpstr>OPENID CONNECT</vt:lpstr>
      <vt:lpstr>OPENID CONNECT</vt:lpstr>
      <vt:lpstr>Presentazione standard di PowerPoint</vt:lpstr>
      <vt:lpstr>VAULT</vt:lpstr>
      <vt:lpstr>UNSEALING</vt:lpstr>
      <vt:lpstr>UNSEALING</vt:lpstr>
      <vt:lpstr>SECRETS ENGINE</vt:lpstr>
      <vt:lpstr>SECRETS ENGINE</vt:lpstr>
      <vt:lpstr>SECRETS ENGINE</vt:lpstr>
      <vt:lpstr>POLICY</vt:lpstr>
      <vt:lpstr>INTERAZIONE DI VAULT CON MONGODB</vt:lpstr>
      <vt:lpstr>INTERAZIONE DI VAULT CON NODE.JS</vt:lpstr>
      <vt:lpstr>NGINX</vt:lpstr>
      <vt:lpstr>INTERAZIONE DI NGINX CON KUBERNETES</vt:lpstr>
      <vt:lpstr>INTERAZIONE DI NGINX CON KUBERNETES</vt:lpstr>
      <vt:lpstr>LET’S ENCRYPT </vt:lpstr>
      <vt:lpstr>LET’S ENCRYPT </vt:lpstr>
      <vt:lpstr>GOOGLE CLOUD PLATFORM</vt:lpstr>
      <vt:lpstr>GOOGLE KUBERNETES ENGINE</vt:lpstr>
      <vt:lpstr>GOOGLE KUBERNETES ENGINE</vt:lpstr>
      <vt:lpstr>BACKUP FOR GKE</vt:lpstr>
      <vt:lpstr>ALTRI SERVIZI: CONTAINER SECURITY API</vt:lpstr>
      <vt:lpstr>ULTERIORI SERVIZI ABILITATI</vt:lpstr>
      <vt:lpstr>Presentazione standard di PowerPoint</vt:lpstr>
      <vt:lpstr>THREAT ANALYSIS</vt:lpstr>
      <vt:lpstr>THREAT MODELING</vt:lpstr>
      <vt:lpstr>Presentazione standard di PowerPoint</vt:lpstr>
      <vt:lpstr>THREAT ANALYSIS Comunicazione tra Gestore Video e MongoDB</vt:lpstr>
      <vt:lpstr>THREAT ANALYSIS </vt:lpstr>
      <vt:lpstr>THREAT ANALYSIS</vt:lpstr>
      <vt:lpstr>Presentazione standard di PowerPoint</vt:lpstr>
      <vt:lpstr>FAMIGLIA DI CONTROLLI: ACCESS CONTROL</vt:lpstr>
      <vt:lpstr>AC-1 POLICY AND PROCEDURES</vt:lpstr>
      <vt:lpstr>AC-2 ACCOUNT MANAGEMENT</vt:lpstr>
      <vt:lpstr>AC-2 ACCOUNT MANAGEMENT</vt:lpstr>
      <vt:lpstr>AC-3 ACCESS ENFORCEMENT</vt:lpstr>
      <vt:lpstr>Presentazione standard di PowerPoint</vt:lpstr>
      <vt:lpstr>AC-4 INFORMATION FLOW ENFORCEMENT</vt:lpstr>
      <vt:lpstr>AC-5 SEPARATION OF DUTIES</vt:lpstr>
      <vt:lpstr>AC-6 LEAST PRIVILEGE</vt:lpstr>
      <vt:lpstr>AC-7 UNSUCCESSFUL LOGON ATTEMPS</vt:lpstr>
      <vt:lpstr>AC-7 UNSUCCESSFUL LOGON ATTEMPS</vt:lpstr>
      <vt:lpstr>AC-8 SYSTEM USE NOTIFICATION</vt:lpstr>
      <vt:lpstr>AC-8 SYSTEM USE NOTIFICATION</vt:lpstr>
      <vt:lpstr>AC-12 SESSION TERMINATION</vt:lpstr>
      <vt:lpstr>AC-14 PERMITTED ACTIONS WITHOUT IDENTIFICATION OR AUTHENTICATION</vt:lpstr>
      <vt:lpstr>AC-17 REMOTE ACCESS</vt:lpstr>
      <vt:lpstr>AC-21 INFORMATION SHARING</vt:lpstr>
      <vt:lpstr>AC-21 INFORMATION SHARING</vt:lpstr>
      <vt:lpstr>CONTROLLI NON APPLICABILI</vt:lpstr>
      <vt:lpstr>CONTROLLI HIGH-LEVEL</vt:lpstr>
      <vt:lpstr>Presentazione standard di PowerPoint</vt:lpstr>
      <vt:lpstr>FAMIGLIA DI CONTROLLI: IDENTIFICATION AND AUTHENTICATION</vt:lpstr>
      <vt:lpstr>IA-1 POLICY AND PROCEDURES</vt:lpstr>
      <vt:lpstr>IA-2 IDENTIFICATION AND AUTHENTICATION (ORGANIZATIONAL USERS)</vt:lpstr>
      <vt:lpstr>Presentazione standard di PowerPoint</vt:lpstr>
      <vt:lpstr>IA-3 DEVICE IDENTIFICATION AND AUTHENTICATION</vt:lpstr>
      <vt:lpstr>IA-4 IDENTIFIER MANAGEMENT</vt:lpstr>
      <vt:lpstr>IA-5 AUTHENTICATOR MANAGEMENT</vt:lpstr>
      <vt:lpstr>Presentazione standard di PowerPoint</vt:lpstr>
      <vt:lpstr>Presentazione standard di PowerPoint</vt:lpstr>
      <vt:lpstr>IA-6 AUTHENTICATION FEEDBACK</vt:lpstr>
      <vt:lpstr>IA-11 RE-AUTHENTICATION</vt:lpstr>
      <vt:lpstr>IA-12 IDENTITY PROOFING</vt:lpstr>
      <vt:lpstr>IA-12 IDENTITY PROOFING</vt:lpstr>
      <vt:lpstr>CONTROLLI NON APPLICABILI</vt:lpstr>
      <vt:lpstr>CONTROLLI HIGH-LEVEL</vt:lpstr>
      <vt:lpstr>Presentazione standard di PowerPoint</vt:lpstr>
      <vt:lpstr>FAMIGLIA DI CONTROLLI: AUDIT AND ACCOUNTABILITY</vt:lpstr>
      <vt:lpstr>AU-1 POLICY AND PROCEDURES</vt:lpstr>
      <vt:lpstr>AU-2 EVENT LOGGING</vt:lpstr>
      <vt:lpstr>AU-2 EVENT LOGGING</vt:lpstr>
      <vt:lpstr>Presentazione standard di PowerPoint</vt:lpstr>
      <vt:lpstr>AU-2 EVENT LOGGING (Nginx ingress)</vt:lpstr>
      <vt:lpstr>AU-3 CONTENT OF AUDIT RECORDS</vt:lpstr>
      <vt:lpstr>AU-4 AUDIT LOG STORAGE CAPACITY</vt:lpstr>
      <vt:lpstr>AU-7 AUDIT RECORD REDUCTION AND REPORT GENERATION</vt:lpstr>
      <vt:lpstr>AU-7 AUDIT RECORD REDUCTION AND REPORT GENERATION</vt:lpstr>
      <vt:lpstr>AU-8 TIME STAMP</vt:lpstr>
      <vt:lpstr>AU-9 PROTECTION OF AUDIT INFORMATION </vt:lpstr>
      <vt:lpstr>AU-11 AUDIT RECORD RETENTION</vt:lpstr>
      <vt:lpstr>CONTROLLI HIGH-LEVEL</vt:lpstr>
      <vt:lpstr>CONTROLLI HIGH-LEVEL</vt:lpstr>
      <vt:lpstr>Presentazione standard di PowerPoint</vt:lpstr>
      <vt:lpstr>FAMIGLIA DI CONTROLLI: SYSTEM AND COMMUNICATION PROTECTION</vt:lpstr>
      <vt:lpstr>SC-1 POLICY AND PROCEDURES</vt:lpstr>
      <vt:lpstr>SC-2 SEPARATION OF SYSTEM AND USER FUNCTIONALITY</vt:lpstr>
      <vt:lpstr>SC-5 DENIAL-OF-SERVICE PROTECTION</vt:lpstr>
      <vt:lpstr>Presentazione standard di PowerPoint</vt:lpstr>
      <vt:lpstr>SC-7 BOUNDARY PROTECTION</vt:lpstr>
      <vt:lpstr>FIREWALL</vt:lpstr>
      <vt:lpstr>SC-8 TRASMISSION CONFIDENTIALITY AND INTEGRITY</vt:lpstr>
      <vt:lpstr>SC-10 NETWORK DISCONNECT</vt:lpstr>
      <vt:lpstr>SC-10 NETWORK DISCONNECT</vt:lpstr>
      <vt:lpstr>SC-12 CRYPTOGRAPHIC KEY ESTABLISHMENT AND MANAGEMENT</vt:lpstr>
      <vt:lpstr>SC-13 CRYPTOGRAPHIC PROTECTION</vt:lpstr>
      <vt:lpstr>SC-17 PUBLIC KEY INFRASTRUCTURE CERTIFICATES </vt:lpstr>
      <vt:lpstr>Presentazione standard di PowerPoint</vt:lpstr>
      <vt:lpstr>SC-18 MOBILE CODE</vt:lpstr>
      <vt:lpstr>SC-23 SESSION AUTHENTICITY</vt:lpstr>
      <vt:lpstr>SC-28 PROTECTION OF INFORMATION AT REST</vt:lpstr>
      <vt:lpstr>SC-39 PROCESS ISOLATION</vt:lpstr>
      <vt:lpstr>CONTROLLI NON IMPLEMENTABILI</vt:lpstr>
      <vt:lpstr>CONTROLLI HIGH-LEVEL</vt:lpstr>
      <vt:lpstr>Presentazione standard di PowerPoint</vt:lpstr>
      <vt:lpstr>FAMIGLIA DI CONTROLLI: CONTINGENCY PLANNING</vt:lpstr>
      <vt:lpstr>CP-1 POLICY AND PROCEDURES</vt:lpstr>
      <vt:lpstr>Presentazione standard di PowerPoint</vt:lpstr>
      <vt:lpstr>Presentazione standard di PowerPoint</vt:lpstr>
      <vt:lpstr>CP-2 CONTINGENCY PLAN</vt:lpstr>
      <vt:lpstr>CP-7 ALTERNATE PROCESSING SITE</vt:lpstr>
      <vt:lpstr>CP-7 ALTERNATE PROCESSING SITE</vt:lpstr>
      <vt:lpstr>CP-7 ALTERNATE PROCESSING SITE</vt:lpstr>
      <vt:lpstr>CP-7 ALTERNATE PROCESSING SITE</vt:lpstr>
      <vt:lpstr>CP-7 ALTERNATE PROCESSING SITE</vt:lpstr>
      <vt:lpstr>CP-6 ALTERNATE STORAGE SITE</vt:lpstr>
      <vt:lpstr>CP-6 ALTERNATE STORAGE SITE</vt:lpstr>
      <vt:lpstr>CP-9 SYSTEM BACKUP</vt:lpstr>
      <vt:lpstr>CP-9 SYSTEM BACKUP</vt:lpstr>
      <vt:lpstr>CP-9 SYSTEM BACKUP</vt:lpstr>
      <vt:lpstr>CP-9 SYSTEM BACKUP</vt:lpstr>
      <vt:lpstr>CP-10 SYSTEM RECOVERY AND RECONSTITUTION </vt:lpstr>
      <vt:lpstr>CONTROLLI NON APPLICABILI</vt:lpstr>
      <vt:lpstr>CONTROLLI HIGH-LEVEL</vt:lpstr>
      <vt:lpstr>CONTROLLI HIGH-LEVEL</vt:lpstr>
      <vt:lpstr>Presentazione standard di PowerPoint</vt:lpstr>
      <vt:lpstr>TRIVY</vt:lpstr>
      <vt:lpstr>TRIVY - KEYCLOAK</vt:lpstr>
      <vt:lpstr>TRIVY - VAULT</vt:lpstr>
      <vt:lpstr>TRIVY - NGINX</vt:lpstr>
      <vt:lpstr>TRIVY – USER-MANAGER</vt:lpstr>
      <vt:lpstr>TRIVY – VIDEO-MANAGER</vt:lpstr>
      <vt:lpstr>Presentazione standard di PowerPoint</vt:lpstr>
      <vt:lpstr>PENETRATION TESTING</vt:lpstr>
      <vt:lpstr>PENETRATION TESTING</vt:lpstr>
      <vt:lpstr>INTERFACCIA GRAFICA</vt:lpstr>
      <vt:lpstr>AUTOMATED SCAN</vt:lpstr>
      <vt:lpstr>AUTOMATED SCAN</vt:lpstr>
      <vt:lpstr>RISULTATI</vt:lpstr>
      <vt:lpstr>MEDIO: CONTENT SECURITY POLICY </vt:lpstr>
      <vt:lpstr>MEDIO: ANTI CLICKJACKING </vt:lpstr>
      <vt:lpstr>BASSO: SECURE &amp; SAMESITE COOKIE</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cp:lastModifiedBy>GIUSEPPE SPIEZIA</cp:lastModifiedBy>
  <cp:revision>74</cp:revision>
  <cp:lastPrinted>2023-05-06T08:51:09Z</cp:lastPrinted>
  <dcterms:created xsi:type="dcterms:W3CDTF">2023-05-06T08:51:09Z</dcterms:created>
  <dcterms:modified xsi:type="dcterms:W3CDTF">2023-05-23T11:28:28Z</dcterms:modified>
</cp:coreProperties>
</file>